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695" r:id="rId2"/>
    <p:sldId id="690" r:id="rId3"/>
    <p:sldId id="257" r:id="rId4"/>
    <p:sldId id="696" r:id="rId5"/>
    <p:sldId id="259" r:id="rId6"/>
    <p:sldId id="260" r:id="rId7"/>
    <p:sldId id="685" r:id="rId8"/>
    <p:sldId id="697" r:id="rId9"/>
    <p:sldId id="699" r:id="rId10"/>
    <p:sldId id="265" r:id="rId11"/>
    <p:sldId id="689" r:id="rId12"/>
    <p:sldId id="267" r:id="rId13"/>
    <p:sldId id="266" r:id="rId14"/>
    <p:sldId id="268" r:id="rId15"/>
    <p:sldId id="269" r:id="rId16"/>
    <p:sldId id="270" r:id="rId17"/>
    <p:sldId id="272" r:id="rId18"/>
    <p:sldId id="271" r:id="rId19"/>
    <p:sldId id="273" r:id="rId20"/>
    <p:sldId id="274" r:id="rId21"/>
    <p:sldId id="275" r:id="rId22"/>
    <p:sldId id="687" r:id="rId23"/>
    <p:sldId id="68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F7"/>
    <a:srgbClr val="E8F6F4"/>
    <a:srgbClr val="F8F3F7"/>
    <a:srgbClr val="CCD6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96" autoAdjust="0"/>
    <p:restoredTop sz="94660"/>
  </p:normalViewPr>
  <p:slideViewPr>
    <p:cSldViewPr snapToGrid="0">
      <p:cViewPr varScale="1">
        <p:scale>
          <a:sx n="72" d="100"/>
          <a:sy n="72" d="100"/>
        </p:scale>
        <p:origin x="636" y="5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8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1C1737-0945-4CCA-92A7-CE2A3305E94B}" type="doc">
      <dgm:prSet loTypeId="urn:microsoft.com/office/officeart/2005/8/layout/pyramid1" loCatId="pyramid" qsTypeId="urn:microsoft.com/office/officeart/2005/8/quickstyle/simple1" qsCatId="simple" csTypeId="urn:microsoft.com/office/officeart/2005/8/colors/accent1_4" csCatId="accent1" phldr="1"/>
      <dgm:spPr/>
    </dgm:pt>
    <dgm:pt modelId="{662A6DAC-AFFE-4092-A5A8-4BEC9F8C0D88}">
      <dgm:prSet phldrT="[Text]" phldr="1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n-US" sz="500" dirty="0">
            <a:solidFill>
              <a:schemeClr val="bg1">
                <a:lumMod val="95000"/>
              </a:schemeClr>
            </a:solidFill>
          </a:endParaRPr>
        </a:p>
      </dgm:t>
    </dgm:pt>
    <dgm:pt modelId="{17C936B5-E806-4C5E-8D85-BA3BD34510C5}" type="parTrans" cxnId="{7CF043C7-1E70-4F48-B450-59971D139700}">
      <dgm:prSet/>
      <dgm:spPr/>
      <dgm:t>
        <a:bodyPr/>
        <a:lstStyle/>
        <a:p>
          <a:endParaRPr lang="en-US"/>
        </a:p>
      </dgm:t>
    </dgm:pt>
    <dgm:pt modelId="{98001A19-96F7-4FB2-96B3-12A07BC16295}" type="sibTrans" cxnId="{7CF043C7-1E70-4F48-B450-59971D139700}">
      <dgm:prSet/>
      <dgm:spPr/>
      <dgm:t>
        <a:bodyPr/>
        <a:lstStyle/>
        <a:p>
          <a:endParaRPr lang="en-US"/>
        </a:p>
      </dgm:t>
    </dgm:pt>
    <dgm:pt modelId="{CB435602-DB09-45BE-9222-1CBB10373D66}">
      <dgm:prSet phldrT="[Text]" phldr="1" custT="1"/>
      <dgm:spPr>
        <a:solidFill>
          <a:schemeClr val="bg2">
            <a:lumMod val="75000"/>
          </a:schemeClr>
        </a:solidFill>
      </dgm:spPr>
      <dgm:t>
        <a:bodyPr/>
        <a:lstStyle/>
        <a:p>
          <a:endParaRPr lang="en-US" sz="500" dirty="0">
            <a:solidFill>
              <a:schemeClr val="bg1">
                <a:lumMod val="95000"/>
              </a:schemeClr>
            </a:solidFill>
          </a:endParaRPr>
        </a:p>
      </dgm:t>
    </dgm:pt>
    <dgm:pt modelId="{64B15EB0-13F7-405C-8F61-BAE4B0B47454}" type="parTrans" cxnId="{89E8025C-62DB-4E34-AAB8-A9F2CB1C1AD9}">
      <dgm:prSet/>
      <dgm:spPr/>
      <dgm:t>
        <a:bodyPr/>
        <a:lstStyle/>
        <a:p>
          <a:endParaRPr lang="en-US"/>
        </a:p>
      </dgm:t>
    </dgm:pt>
    <dgm:pt modelId="{661DA47D-A4F1-4BFC-AD13-C2E681BD781C}" type="sibTrans" cxnId="{89E8025C-62DB-4E34-AAB8-A9F2CB1C1AD9}">
      <dgm:prSet/>
      <dgm:spPr/>
      <dgm:t>
        <a:bodyPr/>
        <a:lstStyle/>
        <a:p>
          <a:endParaRPr lang="en-US"/>
        </a:p>
      </dgm:t>
    </dgm:pt>
    <dgm:pt modelId="{CEAA6AF8-ADD9-4F21-80A9-D59F19A05157}">
      <dgm:prSet phldrT="[Text]" phldr="1" custT="1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en-US" sz="500" dirty="0">
            <a:solidFill>
              <a:schemeClr val="bg1">
                <a:lumMod val="95000"/>
              </a:schemeClr>
            </a:solidFill>
          </a:endParaRPr>
        </a:p>
      </dgm:t>
    </dgm:pt>
    <dgm:pt modelId="{EE413C66-F4BD-43F4-8D79-7FDF645206D3}" type="sibTrans" cxnId="{416A3FEC-B032-4DEE-ACA6-9E14F60F7F06}">
      <dgm:prSet/>
      <dgm:spPr/>
      <dgm:t>
        <a:bodyPr/>
        <a:lstStyle/>
        <a:p>
          <a:endParaRPr lang="en-US"/>
        </a:p>
      </dgm:t>
    </dgm:pt>
    <dgm:pt modelId="{278D749B-6FB1-4AEF-AC88-BB03017EAFFC}" type="parTrans" cxnId="{416A3FEC-B032-4DEE-ACA6-9E14F60F7F06}">
      <dgm:prSet/>
      <dgm:spPr/>
      <dgm:t>
        <a:bodyPr/>
        <a:lstStyle/>
        <a:p>
          <a:endParaRPr lang="en-US"/>
        </a:p>
      </dgm:t>
    </dgm:pt>
    <dgm:pt modelId="{C01D76A6-368D-451B-8117-7B465715E296}" type="pres">
      <dgm:prSet presAssocID="{EF1C1737-0945-4CCA-92A7-CE2A3305E94B}" presName="Name0" presStyleCnt="0">
        <dgm:presLayoutVars>
          <dgm:dir/>
          <dgm:animLvl val="lvl"/>
          <dgm:resizeHandles val="exact"/>
        </dgm:presLayoutVars>
      </dgm:prSet>
      <dgm:spPr/>
    </dgm:pt>
    <dgm:pt modelId="{631700B8-B051-48C4-B4BB-3768A74DEA55}" type="pres">
      <dgm:prSet presAssocID="{CEAA6AF8-ADD9-4F21-80A9-D59F19A05157}" presName="Name8" presStyleCnt="0"/>
      <dgm:spPr/>
    </dgm:pt>
    <dgm:pt modelId="{8F8414F4-5310-4893-BF77-F0CBE98BC5E6}" type="pres">
      <dgm:prSet presAssocID="{CEAA6AF8-ADD9-4F21-80A9-D59F19A05157}" presName="level" presStyleLbl="node1" presStyleIdx="0" presStyleCnt="3">
        <dgm:presLayoutVars>
          <dgm:chMax val="1"/>
          <dgm:bulletEnabled val="1"/>
        </dgm:presLayoutVars>
      </dgm:prSet>
      <dgm:spPr/>
    </dgm:pt>
    <dgm:pt modelId="{996D5DB0-2E7B-41EB-BFD3-CA5ABFA58D93}" type="pres">
      <dgm:prSet presAssocID="{CEAA6AF8-ADD9-4F21-80A9-D59F19A0515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44ECE07-24BD-4F00-8481-62779FA82389}" type="pres">
      <dgm:prSet presAssocID="{662A6DAC-AFFE-4092-A5A8-4BEC9F8C0D88}" presName="Name8" presStyleCnt="0"/>
      <dgm:spPr/>
    </dgm:pt>
    <dgm:pt modelId="{49BFFD8E-65AF-4366-831C-3A8BA68584A6}" type="pres">
      <dgm:prSet presAssocID="{662A6DAC-AFFE-4092-A5A8-4BEC9F8C0D88}" presName="level" presStyleLbl="node1" presStyleIdx="1" presStyleCnt="3">
        <dgm:presLayoutVars>
          <dgm:chMax val="1"/>
          <dgm:bulletEnabled val="1"/>
        </dgm:presLayoutVars>
      </dgm:prSet>
      <dgm:spPr/>
    </dgm:pt>
    <dgm:pt modelId="{9E8A808E-C3EA-4F4A-BE22-04B52A316D9E}" type="pres">
      <dgm:prSet presAssocID="{662A6DAC-AFFE-4092-A5A8-4BEC9F8C0D8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90D01B50-BF36-41BE-AA67-4C901C070BD2}" type="pres">
      <dgm:prSet presAssocID="{CB435602-DB09-45BE-9222-1CBB10373D66}" presName="Name8" presStyleCnt="0"/>
      <dgm:spPr/>
    </dgm:pt>
    <dgm:pt modelId="{90E0D19A-A7CB-4466-A44A-FD3A19BD0304}" type="pres">
      <dgm:prSet presAssocID="{CB435602-DB09-45BE-9222-1CBB10373D66}" presName="level" presStyleLbl="node1" presStyleIdx="2" presStyleCnt="3" custLinFactNeighborX="3699">
        <dgm:presLayoutVars>
          <dgm:chMax val="1"/>
          <dgm:bulletEnabled val="1"/>
        </dgm:presLayoutVars>
      </dgm:prSet>
      <dgm:spPr/>
    </dgm:pt>
    <dgm:pt modelId="{A2534104-D4C1-449D-AB2E-84869E9A7F75}" type="pres">
      <dgm:prSet presAssocID="{CB435602-DB09-45BE-9222-1CBB10373D66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F64ECA39-F6BA-4F2A-AA89-600C425E50F7}" type="presOf" srcId="{CEAA6AF8-ADD9-4F21-80A9-D59F19A05157}" destId="{996D5DB0-2E7B-41EB-BFD3-CA5ABFA58D93}" srcOrd="1" destOrd="0" presId="urn:microsoft.com/office/officeart/2005/8/layout/pyramid1"/>
    <dgm:cxn modelId="{89E8025C-62DB-4E34-AAB8-A9F2CB1C1AD9}" srcId="{EF1C1737-0945-4CCA-92A7-CE2A3305E94B}" destId="{CB435602-DB09-45BE-9222-1CBB10373D66}" srcOrd="2" destOrd="0" parTransId="{64B15EB0-13F7-405C-8F61-BAE4B0B47454}" sibTransId="{661DA47D-A4F1-4BFC-AD13-C2E681BD781C}"/>
    <dgm:cxn modelId="{CD319D41-49CF-4F8E-9216-08FA80D35D70}" type="presOf" srcId="{EF1C1737-0945-4CCA-92A7-CE2A3305E94B}" destId="{C01D76A6-368D-451B-8117-7B465715E296}" srcOrd="0" destOrd="0" presId="urn:microsoft.com/office/officeart/2005/8/layout/pyramid1"/>
    <dgm:cxn modelId="{1F42A849-6106-4B43-A7C4-DC0BA2A35463}" type="presOf" srcId="{662A6DAC-AFFE-4092-A5A8-4BEC9F8C0D88}" destId="{9E8A808E-C3EA-4F4A-BE22-04B52A316D9E}" srcOrd="1" destOrd="0" presId="urn:microsoft.com/office/officeart/2005/8/layout/pyramid1"/>
    <dgm:cxn modelId="{BCFEA57F-FE07-4604-A159-D44389DC0557}" type="presOf" srcId="{662A6DAC-AFFE-4092-A5A8-4BEC9F8C0D88}" destId="{49BFFD8E-65AF-4366-831C-3A8BA68584A6}" srcOrd="0" destOrd="0" presId="urn:microsoft.com/office/officeart/2005/8/layout/pyramid1"/>
    <dgm:cxn modelId="{CDF5E8AA-3572-4D48-B5A1-CEDAA721AFED}" type="presOf" srcId="{CEAA6AF8-ADD9-4F21-80A9-D59F19A05157}" destId="{8F8414F4-5310-4893-BF77-F0CBE98BC5E6}" srcOrd="0" destOrd="0" presId="urn:microsoft.com/office/officeart/2005/8/layout/pyramid1"/>
    <dgm:cxn modelId="{E1BC37AB-0BD8-4133-9783-0BA8E453CB77}" type="presOf" srcId="{CB435602-DB09-45BE-9222-1CBB10373D66}" destId="{90E0D19A-A7CB-4466-A44A-FD3A19BD0304}" srcOrd="0" destOrd="0" presId="urn:microsoft.com/office/officeart/2005/8/layout/pyramid1"/>
    <dgm:cxn modelId="{7CF043C7-1E70-4F48-B450-59971D139700}" srcId="{EF1C1737-0945-4CCA-92A7-CE2A3305E94B}" destId="{662A6DAC-AFFE-4092-A5A8-4BEC9F8C0D88}" srcOrd="1" destOrd="0" parTransId="{17C936B5-E806-4C5E-8D85-BA3BD34510C5}" sibTransId="{98001A19-96F7-4FB2-96B3-12A07BC16295}"/>
    <dgm:cxn modelId="{0865B2D4-000B-477A-8C2D-1370FEA24122}" type="presOf" srcId="{CB435602-DB09-45BE-9222-1CBB10373D66}" destId="{A2534104-D4C1-449D-AB2E-84869E9A7F75}" srcOrd="1" destOrd="0" presId="urn:microsoft.com/office/officeart/2005/8/layout/pyramid1"/>
    <dgm:cxn modelId="{416A3FEC-B032-4DEE-ACA6-9E14F60F7F06}" srcId="{EF1C1737-0945-4CCA-92A7-CE2A3305E94B}" destId="{CEAA6AF8-ADD9-4F21-80A9-D59F19A05157}" srcOrd="0" destOrd="0" parTransId="{278D749B-6FB1-4AEF-AC88-BB03017EAFFC}" sibTransId="{EE413C66-F4BD-43F4-8D79-7FDF645206D3}"/>
    <dgm:cxn modelId="{182729C4-4AB9-46FC-945B-30D4D0E23DD1}" type="presParOf" srcId="{C01D76A6-368D-451B-8117-7B465715E296}" destId="{631700B8-B051-48C4-B4BB-3768A74DEA55}" srcOrd="0" destOrd="0" presId="urn:microsoft.com/office/officeart/2005/8/layout/pyramid1"/>
    <dgm:cxn modelId="{A1797C16-BA3C-4DA7-AD33-ABE6EBD7CB20}" type="presParOf" srcId="{631700B8-B051-48C4-B4BB-3768A74DEA55}" destId="{8F8414F4-5310-4893-BF77-F0CBE98BC5E6}" srcOrd="0" destOrd="0" presId="urn:microsoft.com/office/officeart/2005/8/layout/pyramid1"/>
    <dgm:cxn modelId="{F7845363-B872-4CB0-A9A2-A9DE083A6F64}" type="presParOf" srcId="{631700B8-B051-48C4-B4BB-3768A74DEA55}" destId="{996D5DB0-2E7B-41EB-BFD3-CA5ABFA58D93}" srcOrd="1" destOrd="0" presId="urn:microsoft.com/office/officeart/2005/8/layout/pyramid1"/>
    <dgm:cxn modelId="{FC842DDB-47A4-4FE7-8647-7625730250B0}" type="presParOf" srcId="{C01D76A6-368D-451B-8117-7B465715E296}" destId="{C44ECE07-24BD-4F00-8481-62779FA82389}" srcOrd="1" destOrd="0" presId="urn:microsoft.com/office/officeart/2005/8/layout/pyramid1"/>
    <dgm:cxn modelId="{25E42C73-7AA3-405F-932D-8EF5293A2209}" type="presParOf" srcId="{C44ECE07-24BD-4F00-8481-62779FA82389}" destId="{49BFFD8E-65AF-4366-831C-3A8BA68584A6}" srcOrd="0" destOrd="0" presId="urn:microsoft.com/office/officeart/2005/8/layout/pyramid1"/>
    <dgm:cxn modelId="{2AD6BAC3-0C3E-4EF8-BD43-B32BAF92F7ED}" type="presParOf" srcId="{C44ECE07-24BD-4F00-8481-62779FA82389}" destId="{9E8A808E-C3EA-4F4A-BE22-04B52A316D9E}" srcOrd="1" destOrd="0" presId="urn:microsoft.com/office/officeart/2005/8/layout/pyramid1"/>
    <dgm:cxn modelId="{C461A671-8B47-43B7-988E-B9C5DF8F2A02}" type="presParOf" srcId="{C01D76A6-368D-451B-8117-7B465715E296}" destId="{90D01B50-BF36-41BE-AA67-4C901C070BD2}" srcOrd="2" destOrd="0" presId="urn:microsoft.com/office/officeart/2005/8/layout/pyramid1"/>
    <dgm:cxn modelId="{F47F800C-217F-47AD-BD5F-1F581BB2ED35}" type="presParOf" srcId="{90D01B50-BF36-41BE-AA67-4C901C070BD2}" destId="{90E0D19A-A7CB-4466-A44A-FD3A19BD0304}" srcOrd="0" destOrd="0" presId="urn:microsoft.com/office/officeart/2005/8/layout/pyramid1"/>
    <dgm:cxn modelId="{CE4D387F-7E57-4EED-96A7-2AE1786BFBE3}" type="presParOf" srcId="{90D01B50-BF36-41BE-AA67-4C901C070BD2}" destId="{A2534104-D4C1-449D-AB2E-84869E9A7F75}" srcOrd="1" destOrd="0" presId="urn:microsoft.com/office/officeart/2005/8/layout/pyramid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8999EDB-1322-452B-8182-463CE61B716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662EB16-1981-4D72-A80F-5D5E9D5443E5}">
      <dgm:prSet phldrT="[Text]" custT="1"/>
      <dgm:spPr/>
      <dgm:t>
        <a:bodyPr/>
        <a:lstStyle/>
        <a:p>
          <a:r>
            <a:rPr lang="en-US" sz="2000" b="0" i="0" dirty="0"/>
            <a:t>Doctor-to-patient ratio in Pakistan </a:t>
          </a:r>
          <a:endParaRPr lang="en-US" sz="2000" dirty="0"/>
        </a:p>
      </dgm:t>
    </dgm:pt>
    <dgm:pt modelId="{604CA13E-7823-44B9-A136-D48B4B893216}" type="parTrans" cxnId="{A46035E1-3D7A-416A-9A61-DB37813F8D78}">
      <dgm:prSet/>
      <dgm:spPr/>
      <dgm:t>
        <a:bodyPr/>
        <a:lstStyle/>
        <a:p>
          <a:endParaRPr lang="en-US"/>
        </a:p>
      </dgm:t>
    </dgm:pt>
    <dgm:pt modelId="{185D0969-7FFD-4A41-8A84-D327CF2502DF}" type="sibTrans" cxnId="{A46035E1-3D7A-416A-9A61-DB37813F8D78}">
      <dgm:prSet/>
      <dgm:spPr/>
      <dgm:t>
        <a:bodyPr/>
        <a:lstStyle/>
        <a:p>
          <a:endParaRPr lang="en-US"/>
        </a:p>
      </dgm:t>
    </dgm:pt>
    <dgm:pt modelId="{00AC8454-487D-4FCE-A734-7534C97CB823}" type="pres">
      <dgm:prSet presAssocID="{E8999EDB-1322-452B-8182-463CE61B7168}" presName="Name0" presStyleCnt="0">
        <dgm:presLayoutVars>
          <dgm:chMax val="7"/>
          <dgm:chPref val="7"/>
          <dgm:dir/>
        </dgm:presLayoutVars>
      </dgm:prSet>
      <dgm:spPr/>
    </dgm:pt>
    <dgm:pt modelId="{CDFF18CE-A2FD-46B7-93F0-F0A97B6E4A03}" type="pres">
      <dgm:prSet presAssocID="{E8999EDB-1322-452B-8182-463CE61B7168}" presName="Name1" presStyleCnt="0"/>
      <dgm:spPr/>
    </dgm:pt>
    <dgm:pt modelId="{EAB28268-EB55-49A2-97CB-63BEC9AEEBD3}" type="pres">
      <dgm:prSet presAssocID="{E8999EDB-1322-452B-8182-463CE61B7168}" presName="cycle" presStyleCnt="0"/>
      <dgm:spPr/>
    </dgm:pt>
    <dgm:pt modelId="{D9998646-56D8-41B5-AC50-BA08DC9EF1AD}" type="pres">
      <dgm:prSet presAssocID="{E8999EDB-1322-452B-8182-463CE61B7168}" presName="srcNode" presStyleLbl="node1" presStyleIdx="0" presStyleCnt="1"/>
      <dgm:spPr/>
    </dgm:pt>
    <dgm:pt modelId="{8D2D8967-5598-4C32-95DD-8C56059A2A77}" type="pres">
      <dgm:prSet presAssocID="{E8999EDB-1322-452B-8182-463CE61B7168}" presName="conn" presStyleLbl="parChTrans1D2" presStyleIdx="0" presStyleCnt="1"/>
      <dgm:spPr/>
    </dgm:pt>
    <dgm:pt modelId="{1D5D3AE5-D797-4013-9FCA-8247C7EF1232}" type="pres">
      <dgm:prSet presAssocID="{E8999EDB-1322-452B-8182-463CE61B7168}" presName="extraNode" presStyleLbl="node1" presStyleIdx="0" presStyleCnt="1"/>
      <dgm:spPr/>
    </dgm:pt>
    <dgm:pt modelId="{7992B181-66E5-4BCE-8A5F-F26D60D09022}" type="pres">
      <dgm:prSet presAssocID="{E8999EDB-1322-452B-8182-463CE61B7168}" presName="dstNode" presStyleLbl="node1" presStyleIdx="0" presStyleCnt="1"/>
      <dgm:spPr/>
    </dgm:pt>
    <dgm:pt modelId="{60E4B6F8-9B8D-4A6B-8460-1B4934DF4437}" type="pres">
      <dgm:prSet presAssocID="{0662EB16-1981-4D72-A80F-5D5E9D5443E5}" presName="text_1" presStyleLbl="node1" presStyleIdx="0" presStyleCnt="1" custLinFactX="18619" custLinFactNeighborX="100000" custLinFactNeighborY="-1781">
        <dgm:presLayoutVars>
          <dgm:bulletEnabled val="1"/>
        </dgm:presLayoutVars>
      </dgm:prSet>
      <dgm:spPr/>
    </dgm:pt>
    <dgm:pt modelId="{89D7E16D-D25C-46F2-9994-43186E1478F7}" type="pres">
      <dgm:prSet presAssocID="{0662EB16-1981-4D72-A80F-5D5E9D5443E5}" presName="accent_1" presStyleCnt="0"/>
      <dgm:spPr/>
    </dgm:pt>
    <dgm:pt modelId="{9922B746-3EDA-4A30-9F75-955286ED5A86}" type="pres">
      <dgm:prSet presAssocID="{0662EB16-1981-4D72-A80F-5D5E9D5443E5}" presName="accentRepeatNode" presStyleLbl="solidFgAcc1" presStyleIdx="0" presStyleCnt="1"/>
      <dgm:spPr>
        <a:blipFill rotWithShape="0">
          <a:blip xmlns:r="http://schemas.openxmlformats.org/officeDocument/2006/relationships" r:embed="rId1"/>
          <a:srcRect/>
          <a:stretch>
            <a:fillRect l="-18000" r="-18000"/>
          </a:stretch>
        </a:blipFill>
      </dgm:spPr>
    </dgm:pt>
  </dgm:ptLst>
  <dgm:cxnLst>
    <dgm:cxn modelId="{4B21F918-C2F5-4BFB-A088-A4919B2F8545}" type="presOf" srcId="{185D0969-7FFD-4A41-8A84-D327CF2502DF}" destId="{8D2D8967-5598-4C32-95DD-8C56059A2A77}" srcOrd="0" destOrd="0" presId="urn:microsoft.com/office/officeart/2008/layout/VerticalCurvedList"/>
    <dgm:cxn modelId="{8E09B95C-838E-40D7-A7EE-4A9E20DAE33C}" type="presOf" srcId="{0662EB16-1981-4D72-A80F-5D5E9D5443E5}" destId="{60E4B6F8-9B8D-4A6B-8460-1B4934DF4437}" srcOrd="0" destOrd="0" presId="urn:microsoft.com/office/officeart/2008/layout/VerticalCurvedList"/>
    <dgm:cxn modelId="{6F5BFCD5-C76E-4F99-9B2F-C6F092BB549B}" type="presOf" srcId="{E8999EDB-1322-452B-8182-463CE61B7168}" destId="{00AC8454-487D-4FCE-A734-7534C97CB823}" srcOrd="0" destOrd="0" presId="urn:microsoft.com/office/officeart/2008/layout/VerticalCurvedList"/>
    <dgm:cxn modelId="{A46035E1-3D7A-416A-9A61-DB37813F8D78}" srcId="{E8999EDB-1322-452B-8182-463CE61B7168}" destId="{0662EB16-1981-4D72-A80F-5D5E9D5443E5}" srcOrd="0" destOrd="0" parTransId="{604CA13E-7823-44B9-A136-D48B4B893216}" sibTransId="{185D0969-7FFD-4A41-8A84-D327CF2502DF}"/>
    <dgm:cxn modelId="{EBDA6810-4648-4007-98AC-12589154A7B3}" type="presParOf" srcId="{00AC8454-487D-4FCE-A734-7534C97CB823}" destId="{CDFF18CE-A2FD-46B7-93F0-F0A97B6E4A03}" srcOrd="0" destOrd="0" presId="urn:microsoft.com/office/officeart/2008/layout/VerticalCurvedList"/>
    <dgm:cxn modelId="{0ACDAA0F-6951-4796-88F7-CE3F381CCD32}" type="presParOf" srcId="{CDFF18CE-A2FD-46B7-93F0-F0A97B6E4A03}" destId="{EAB28268-EB55-49A2-97CB-63BEC9AEEBD3}" srcOrd="0" destOrd="0" presId="urn:microsoft.com/office/officeart/2008/layout/VerticalCurvedList"/>
    <dgm:cxn modelId="{04203887-6FE8-4210-8266-B8A17EA8B335}" type="presParOf" srcId="{EAB28268-EB55-49A2-97CB-63BEC9AEEBD3}" destId="{D9998646-56D8-41B5-AC50-BA08DC9EF1AD}" srcOrd="0" destOrd="0" presId="urn:microsoft.com/office/officeart/2008/layout/VerticalCurvedList"/>
    <dgm:cxn modelId="{A41163EB-B1A3-49A2-91DA-099CACD83F8C}" type="presParOf" srcId="{EAB28268-EB55-49A2-97CB-63BEC9AEEBD3}" destId="{8D2D8967-5598-4C32-95DD-8C56059A2A77}" srcOrd="1" destOrd="0" presId="urn:microsoft.com/office/officeart/2008/layout/VerticalCurvedList"/>
    <dgm:cxn modelId="{3C5A334D-73E1-4706-A957-7BF7DB831DEA}" type="presParOf" srcId="{EAB28268-EB55-49A2-97CB-63BEC9AEEBD3}" destId="{1D5D3AE5-D797-4013-9FCA-8247C7EF1232}" srcOrd="2" destOrd="0" presId="urn:microsoft.com/office/officeart/2008/layout/VerticalCurvedList"/>
    <dgm:cxn modelId="{87425A7E-F570-43CB-B8BB-C8017F34DCB2}" type="presParOf" srcId="{EAB28268-EB55-49A2-97CB-63BEC9AEEBD3}" destId="{7992B181-66E5-4BCE-8A5F-F26D60D09022}" srcOrd="3" destOrd="0" presId="urn:microsoft.com/office/officeart/2008/layout/VerticalCurvedList"/>
    <dgm:cxn modelId="{0BE1C336-F27C-4B7B-B156-678B96FAB055}" type="presParOf" srcId="{CDFF18CE-A2FD-46B7-93F0-F0A97B6E4A03}" destId="{60E4B6F8-9B8D-4A6B-8460-1B4934DF4437}" srcOrd="1" destOrd="0" presId="urn:microsoft.com/office/officeart/2008/layout/VerticalCurvedList"/>
    <dgm:cxn modelId="{004A222E-7079-4416-8C97-EEAB8158E8F3}" type="presParOf" srcId="{CDFF18CE-A2FD-46B7-93F0-F0A97B6E4A03}" destId="{89D7E16D-D25C-46F2-9994-43186E1478F7}" srcOrd="2" destOrd="0" presId="urn:microsoft.com/office/officeart/2008/layout/VerticalCurvedList"/>
    <dgm:cxn modelId="{578B5805-D5C9-4C8D-AB22-5B668B163526}" type="presParOf" srcId="{89D7E16D-D25C-46F2-9994-43186E1478F7}" destId="{9922B746-3EDA-4A30-9F75-955286ED5A8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1978F1-72F9-47AC-B1B3-D9C8AB29869F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6ABF992-78DF-49AC-80A3-78631ADBB621}">
      <dgm:prSet phldrT="[Text]" custT="1"/>
      <dgm:spPr/>
      <dgm:t>
        <a:bodyPr/>
        <a:lstStyle/>
        <a:p>
          <a:r>
            <a:rPr lang="en-US" sz="2000" b="0" i="0" dirty="0">
              <a:solidFill>
                <a:schemeClr val="bg1"/>
              </a:solidFill>
            </a:rPr>
            <a:t>WHO’s recommended Doctor to Patient ratio </a:t>
          </a:r>
          <a:endParaRPr lang="en-US" sz="2000" dirty="0">
            <a:solidFill>
              <a:schemeClr val="bg1"/>
            </a:solidFill>
          </a:endParaRPr>
        </a:p>
      </dgm:t>
    </dgm:pt>
    <dgm:pt modelId="{02AAC4BC-453F-4559-A0A1-BCD7CADFD7B5}" type="parTrans" cxnId="{E1D510AB-6AB9-47A9-91C6-D00977F80C22}">
      <dgm:prSet/>
      <dgm:spPr/>
      <dgm:t>
        <a:bodyPr/>
        <a:lstStyle/>
        <a:p>
          <a:endParaRPr lang="en-US"/>
        </a:p>
      </dgm:t>
    </dgm:pt>
    <dgm:pt modelId="{C7F95BC7-DA0E-407A-AEAB-0C553FEF1C56}" type="sibTrans" cxnId="{E1D510AB-6AB9-47A9-91C6-D00977F80C22}">
      <dgm:prSet/>
      <dgm:spPr/>
      <dgm:t>
        <a:bodyPr/>
        <a:lstStyle/>
        <a:p>
          <a:endParaRPr lang="en-US"/>
        </a:p>
      </dgm:t>
    </dgm:pt>
    <dgm:pt modelId="{960E04CF-52E7-4302-8AFC-B95C54131FCB}" type="pres">
      <dgm:prSet presAssocID="{951978F1-72F9-47AC-B1B3-D9C8AB29869F}" presName="Name0" presStyleCnt="0">
        <dgm:presLayoutVars>
          <dgm:chMax val="7"/>
          <dgm:chPref val="7"/>
          <dgm:dir/>
        </dgm:presLayoutVars>
      </dgm:prSet>
      <dgm:spPr/>
    </dgm:pt>
    <dgm:pt modelId="{06CAC241-502C-49B9-86BC-EDDF3D1D42FE}" type="pres">
      <dgm:prSet presAssocID="{951978F1-72F9-47AC-B1B3-D9C8AB29869F}" presName="Name1" presStyleCnt="0"/>
      <dgm:spPr/>
    </dgm:pt>
    <dgm:pt modelId="{517E7015-6C48-4ED1-998D-BA4E6E033046}" type="pres">
      <dgm:prSet presAssocID="{951978F1-72F9-47AC-B1B3-D9C8AB29869F}" presName="cycle" presStyleCnt="0"/>
      <dgm:spPr/>
    </dgm:pt>
    <dgm:pt modelId="{9E5E9EDF-29A2-4F74-8706-57A2CCED22A6}" type="pres">
      <dgm:prSet presAssocID="{951978F1-72F9-47AC-B1B3-D9C8AB29869F}" presName="srcNode" presStyleLbl="node1" presStyleIdx="0" presStyleCnt="1"/>
      <dgm:spPr/>
    </dgm:pt>
    <dgm:pt modelId="{0AF92303-904E-400B-93F8-58D84C03EF61}" type="pres">
      <dgm:prSet presAssocID="{951978F1-72F9-47AC-B1B3-D9C8AB29869F}" presName="conn" presStyleLbl="parChTrans1D2" presStyleIdx="0" presStyleCnt="1"/>
      <dgm:spPr/>
    </dgm:pt>
    <dgm:pt modelId="{8048EC58-412D-4579-959E-9DB349CD19CC}" type="pres">
      <dgm:prSet presAssocID="{951978F1-72F9-47AC-B1B3-D9C8AB29869F}" presName="extraNode" presStyleLbl="node1" presStyleIdx="0" presStyleCnt="1"/>
      <dgm:spPr/>
    </dgm:pt>
    <dgm:pt modelId="{B3BE4C5E-21C8-4609-AA6B-CBF09D102580}" type="pres">
      <dgm:prSet presAssocID="{951978F1-72F9-47AC-B1B3-D9C8AB29869F}" presName="dstNode" presStyleLbl="node1" presStyleIdx="0" presStyleCnt="1"/>
      <dgm:spPr/>
    </dgm:pt>
    <dgm:pt modelId="{EE8B6DF9-C8BE-4A48-BD23-78FDC779C172}" type="pres">
      <dgm:prSet presAssocID="{56ABF992-78DF-49AC-80A3-78631ADBB621}" presName="text_1" presStyleLbl="node1" presStyleIdx="0" presStyleCnt="1">
        <dgm:presLayoutVars>
          <dgm:bulletEnabled val="1"/>
        </dgm:presLayoutVars>
      </dgm:prSet>
      <dgm:spPr/>
    </dgm:pt>
    <dgm:pt modelId="{7F59FCCC-3E36-4659-ABAF-56F9AC13327F}" type="pres">
      <dgm:prSet presAssocID="{56ABF992-78DF-49AC-80A3-78631ADBB621}" presName="accent_1" presStyleCnt="0"/>
      <dgm:spPr/>
    </dgm:pt>
    <dgm:pt modelId="{3689F122-42AE-45D0-BD27-A8DCD6BF42C7}" type="pres">
      <dgm:prSet presAssocID="{56ABF992-78DF-49AC-80A3-78631ADBB621}" presName="accentRepeatNode" presStyleLbl="solidFgAcc1" presStyleIdx="0" presStyleCnt="1"/>
      <dgm:spPr>
        <a:blipFill rotWithShape="0">
          <a:blip xmlns:r="http://schemas.openxmlformats.org/officeDocument/2006/relationships" r:embed="rId1"/>
          <a:srcRect/>
          <a:stretch>
            <a:fillRect t="-2000" b="-2000"/>
          </a:stretch>
        </a:blipFill>
      </dgm:spPr>
    </dgm:pt>
  </dgm:ptLst>
  <dgm:cxnLst>
    <dgm:cxn modelId="{35B1AB03-F9C9-433D-8949-1EE727B654D3}" type="presOf" srcId="{951978F1-72F9-47AC-B1B3-D9C8AB29869F}" destId="{960E04CF-52E7-4302-8AFC-B95C54131FCB}" srcOrd="0" destOrd="0" presId="urn:microsoft.com/office/officeart/2008/layout/VerticalCurvedList"/>
    <dgm:cxn modelId="{AA387C61-D2CF-4213-B7C9-7B8A7FECDFC9}" type="presOf" srcId="{56ABF992-78DF-49AC-80A3-78631ADBB621}" destId="{EE8B6DF9-C8BE-4A48-BD23-78FDC779C172}" srcOrd="0" destOrd="0" presId="urn:microsoft.com/office/officeart/2008/layout/VerticalCurvedList"/>
    <dgm:cxn modelId="{21C2EC91-248A-4B4E-96D4-478D4A8874AE}" type="presOf" srcId="{C7F95BC7-DA0E-407A-AEAB-0C553FEF1C56}" destId="{0AF92303-904E-400B-93F8-58D84C03EF61}" srcOrd="0" destOrd="0" presId="urn:microsoft.com/office/officeart/2008/layout/VerticalCurvedList"/>
    <dgm:cxn modelId="{E1D510AB-6AB9-47A9-91C6-D00977F80C22}" srcId="{951978F1-72F9-47AC-B1B3-D9C8AB29869F}" destId="{56ABF992-78DF-49AC-80A3-78631ADBB621}" srcOrd="0" destOrd="0" parTransId="{02AAC4BC-453F-4559-A0A1-BCD7CADFD7B5}" sibTransId="{C7F95BC7-DA0E-407A-AEAB-0C553FEF1C56}"/>
    <dgm:cxn modelId="{739EAAA8-BAA0-422E-B65A-EE6B17B1DCDC}" type="presParOf" srcId="{960E04CF-52E7-4302-8AFC-B95C54131FCB}" destId="{06CAC241-502C-49B9-86BC-EDDF3D1D42FE}" srcOrd="0" destOrd="0" presId="urn:microsoft.com/office/officeart/2008/layout/VerticalCurvedList"/>
    <dgm:cxn modelId="{E0AB7F8E-C015-4C50-914C-D20103868B68}" type="presParOf" srcId="{06CAC241-502C-49B9-86BC-EDDF3D1D42FE}" destId="{517E7015-6C48-4ED1-998D-BA4E6E033046}" srcOrd="0" destOrd="0" presId="urn:microsoft.com/office/officeart/2008/layout/VerticalCurvedList"/>
    <dgm:cxn modelId="{412CFD26-DB13-47BC-B590-1B08CF9A12A7}" type="presParOf" srcId="{517E7015-6C48-4ED1-998D-BA4E6E033046}" destId="{9E5E9EDF-29A2-4F74-8706-57A2CCED22A6}" srcOrd="0" destOrd="0" presId="urn:microsoft.com/office/officeart/2008/layout/VerticalCurvedList"/>
    <dgm:cxn modelId="{1EBDE558-0C03-460E-BF4C-F83A8F90ED63}" type="presParOf" srcId="{517E7015-6C48-4ED1-998D-BA4E6E033046}" destId="{0AF92303-904E-400B-93F8-58D84C03EF61}" srcOrd="1" destOrd="0" presId="urn:microsoft.com/office/officeart/2008/layout/VerticalCurvedList"/>
    <dgm:cxn modelId="{CAB7DF27-0930-4FC7-A61B-645305541A22}" type="presParOf" srcId="{517E7015-6C48-4ED1-998D-BA4E6E033046}" destId="{8048EC58-412D-4579-959E-9DB349CD19CC}" srcOrd="2" destOrd="0" presId="urn:microsoft.com/office/officeart/2008/layout/VerticalCurvedList"/>
    <dgm:cxn modelId="{6E1A59A8-09D5-498B-8826-77592CC1ADF0}" type="presParOf" srcId="{517E7015-6C48-4ED1-998D-BA4E6E033046}" destId="{B3BE4C5E-21C8-4609-AA6B-CBF09D102580}" srcOrd="3" destOrd="0" presId="urn:microsoft.com/office/officeart/2008/layout/VerticalCurvedList"/>
    <dgm:cxn modelId="{472EB5B7-3CAE-4C01-9704-E1CF758D29F8}" type="presParOf" srcId="{06CAC241-502C-49B9-86BC-EDDF3D1D42FE}" destId="{EE8B6DF9-C8BE-4A48-BD23-78FDC779C172}" srcOrd="1" destOrd="0" presId="urn:microsoft.com/office/officeart/2008/layout/VerticalCurvedList"/>
    <dgm:cxn modelId="{EB4D8186-6474-488B-8B45-4A33FA6FDE39}" type="presParOf" srcId="{06CAC241-502C-49B9-86BC-EDDF3D1D42FE}" destId="{7F59FCCC-3E36-4659-ABAF-56F9AC13327F}" srcOrd="2" destOrd="0" presId="urn:microsoft.com/office/officeart/2008/layout/VerticalCurvedList"/>
    <dgm:cxn modelId="{BA03CBE8-03E9-41DE-8310-AC92B5890F4B}" type="presParOf" srcId="{7F59FCCC-3E36-4659-ABAF-56F9AC13327F}" destId="{3689F122-42AE-45D0-BD27-A8DCD6BF42C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B9273AE-6A89-4C54-A73C-B1D87A920D3D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C944B9D-0595-4F9F-AD4C-85E8DDA9CFEB}">
      <dgm:prSet phldrT="[Text]" custT="1"/>
      <dgm:spPr>
        <a:solidFill>
          <a:srgbClr val="FF0000"/>
        </a:solidFill>
      </dgm:spPr>
      <dgm:t>
        <a:bodyPr/>
        <a:lstStyle/>
        <a:p>
          <a:r>
            <a:rPr lang="en-US" sz="2800" b="1" dirty="0">
              <a:solidFill>
                <a:schemeClr val="bg1"/>
              </a:solidFill>
            </a:rPr>
            <a:t>Case Studies</a:t>
          </a:r>
        </a:p>
      </dgm:t>
    </dgm:pt>
    <dgm:pt modelId="{71EF9E61-FD4F-4302-95AE-CA2B277A265F}" type="parTrans" cxnId="{EDFC82B0-5850-4F13-B84A-097822E69223}">
      <dgm:prSet/>
      <dgm:spPr/>
      <dgm:t>
        <a:bodyPr/>
        <a:lstStyle/>
        <a:p>
          <a:endParaRPr lang="en-US"/>
        </a:p>
      </dgm:t>
    </dgm:pt>
    <dgm:pt modelId="{D455455B-5657-4C54-8F89-83AFFA5DC7B8}" type="sibTrans" cxnId="{EDFC82B0-5850-4F13-B84A-097822E69223}">
      <dgm:prSet/>
      <dgm:spPr/>
      <dgm:t>
        <a:bodyPr/>
        <a:lstStyle/>
        <a:p>
          <a:endParaRPr lang="en-US"/>
        </a:p>
      </dgm:t>
    </dgm:pt>
    <dgm:pt modelId="{A3EA81E6-04C8-4DEF-AF81-7A1660D4EA50}">
      <dgm:prSet phldrT="[Text]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pPr>
            <a:buClr>
              <a:srgbClr val="374151"/>
            </a:buClr>
            <a:buSzPts val="1200"/>
          </a:pPr>
          <a:r>
            <a:rPr lang="en-US" b="1" i="0" dirty="0"/>
            <a:t>Teladoc Health (USA)</a:t>
          </a:r>
        </a:p>
        <a:p>
          <a:pPr>
            <a:buClr>
              <a:srgbClr val="374151"/>
            </a:buClr>
            <a:buSzPts val="1200"/>
          </a:pPr>
          <a:r>
            <a:rPr lang="en-US" b="0" i="0" dirty="0">
              <a:solidFill>
                <a:srgbClr val="FFFF00"/>
              </a:solidFill>
            </a:rPr>
            <a:t>one of the largest telemedicine providers globally</a:t>
          </a:r>
          <a:endParaRPr lang="en-US" b="0" dirty="0">
            <a:solidFill>
              <a:srgbClr val="FFFF00"/>
            </a:solidFill>
          </a:endParaRPr>
        </a:p>
      </dgm:t>
    </dgm:pt>
    <dgm:pt modelId="{4EA6E356-1CD7-40A4-8228-32AB45A615C0}" type="parTrans" cxnId="{05D81912-FCC2-4717-8F21-88E1D61C709C}">
      <dgm:prSet/>
      <dgm:spPr/>
      <dgm:t>
        <a:bodyPr/>
        <a:lstStyle/>
        <a:p>
          <a:endParaRPr lang="en-US"/>
        </a:p>
      </dgm:t>
    </dgm:pt>
    <dgm:pt modelId="{D6C13F85-84F9-4649-89C3-3FAE25E13A46}" type="sibTrans" cxnId="{05D81912-FCC2-4717-8F21-88E1D61C709C}">
      <dgm:prSet/>
      <dgm:spPr/>
      <dgm:t>
        <a:bodyPr/>
        <a:lstStyle/>
        <a:p>
          <a:endParaRPr lang="en-US"/>
        </a:p>
      </dgm:t>
    </dgm:pt>
    <dgm:pt modelId="{CF8937F8-617C-4108-87ED-C0AC603A9103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pPr>
            <a:buClr>
              <a:srgbClr val="374151"/>
            </a:buClr>
            <a:buSzPts val="1200"/>
          </a:pPr>
          <a:r>
            <a:rPr lang="en-US" b="1" i="0" dirty="0"/>
            <a:t>Babylon Health (UK)</a:t>
          </a:r>
        </a:p>
        <a:p>
          <a:pPr>
            <a:buClr>
              <a:srgbClr val="374151"/>
            </a:buClr>
            <a:buSzPts val="1200"/>
          </a:pPr>
          <a:r>
            <a:rPr lang="en-US" b="0" i="0" dirty="0">
              <a:solidFill>
                <a:srgbClr val="FFFF00"/>
              </a:solidFill>
            </a:rPr>
            <a:t>partnered with the NHS to provide access to healthcare professionals and information</a:t>
          </a:r>
          <a:endParaRPr lang="en-US" b="0" dirty="0">
            <a:solidFill>
              <a:srgbClr val="FFFF00"/>
            </a:solidFill>
          </a:endParaRPr>
        </a:p>
      </dgm:t>
    </dgm:pt>
    <dgm:pt modelId="{7E9AC638-5DF6-4DB3-AC79-9B16B653FFA8}" type="parTrans" cxnId="{60313E37-6665-43C9-958A-B9B1A0ACCD4F}">
      <dgm:prSet/>
      <dgm:spPr/>
      <dgm:t>
        <a:bodyPr/>
        <a:lstStyle/>
        <a:p>
          <a:endParaRPr lang="en-US"/>
        </a:p>
      </dgm:t>
    </dgm:pt>
    <dgm:pt modelId="{2EDA91FF-4FDB-4D16-8040-0561D2DFAB1A}" type="sibTrans" cxnId="{60313E37-6665-43C9-958A-B9B1A0ACCD4F}">
      <dgm:prSet/>
      <dgm:spPr/>
      <dgm:t>
        <a:bodyPr/>
        <a:lstStyle/>
        <a:p>
          <a:endParaRPr lang="en-US"/>
        </a:p>
      </dgm:t>
    </dgm:pt>
    <dgm:pt modelId="{DC383B36-1DEC-44BD-8DD2-3BA6BF4CFE1C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pPr>
            <a:buClr>
              <a:srgbClr val="374151"/>
            </a:buClr>
            <a:buSzPts val="1200"/>
          </a:pPr>
          <a:r>
            <a:rPr lang="en-US" b="1" i="0" dirty="0"/>
            <a:t>Sehat Kahani (Pakistan)</a:t>
          </a:r>
        </a:p>
        <a:p>
          <a:pPr>
            <a:buClr>
              <a:srgbClr val="374151"/>
            </a:buClr>
            <a:buSzPts val="1200"/>
          </a:pPr>
          <a:r>
            <a:rPr lang="en-US" b="0" i="0" dirty="0">
              <a:solidFill>
                <a:srgbClr val="FFFF00"/>
              </a:solidFill>
            </a:rPr>
            <a:t>connects female doctors with patients, especially in underserved and remote areas</a:t>
          </a:r>
          <a:endParaRPr lang="en-US" b="0" dirty="0">
            <a:solidFill>
              <a:srgbClr val="FFFF00"/>
            </a:solidFill>
          </a:endParaRPr>
        </a:p>
      </dgm:t>
    </dgm:pt>
    <dgm:pt modelId="{5F6370B0-4AA7-4BD2-ADD6-90C20103410C}" type="parTrans" cxnId="{46766DCD-FD3A-4934-A89C-A2C54229A517}">
      <dgm:prSet/>
      <dgm:spPr/>
      <dgm:t>
        <a:bodyPr/>
        <a:lstStyle/>
        <a:p>
          <a:endParaRPr lang="en-US"/>
        </a:p>
      </dgm:t>
    </dgm:pt>
    <dgm:pt modelId="{F4ED95F1-44EE-4138-8EAB-DBE89C702379}" type="sibTrans" cxnId="{46766DCD-FD3A-4934-A89C-A2C54229A517}">
      <dgm:prSet/>
      <dgm:spPr/>
      <dgm:t>
        <a:bodyPr/>
        <a:lstStyle/>
        <a:p>
          <a:endParaRPr lang="en-US"/>
        </a:p>
      </dgm:t>
    </dgm:pt>
    <dgm:pt modelId="{29B8891F-6C0C-4EBE-BF2C-40979E20B75C}">
      <dgm:prSet phldrT="[Text]"/>
      <dgm:spPr>
        <a:solidFill>
          <a:schemeClr val="accent2">
            <a:lumMod val="50000"/>
          </a:schemeClr>
        </a:solidFill>
      </dgm:spPr>
      <dgm:t>
        <a:bodyPr/>
        <a:lstStyle/>
        <a:p>
          <a:pPr>
            <a:buClr>
              <a:srgbClr val="374151"/>
            </a:buClr>
            <a:buSzPts val="1200"/>
          </a:pPr>
          <a:r>
            <a:rPr lang="en-US" b="1" i="0" dirty="0"/>
            <a:t>Apollo Tele-Health Services (India)</a:t>
          </a:r>
        </a:p>
        <a:p>
          <a:pPr>
            <a:buClr>
              <a:srgbClr val="374151"/>
            </a:buClr>
            <a:buSzPts val="1200"/>
          </a:pPr>
          <a:r>
            <a:rPr lang="en-US" b="0" i="0" dirty="0">
              <a:solidFill>
                <a:srgbClr val="FFFF00"/>
              </a:solidFill>
            </a:rPr>
            <a:t>part of the Apollo Hospitals Group, one of India's largest healthcare providers</a:t>
          </a:r>
          <a:endParaRPr lang="en-US" b="0" dirty="0">
            <a:solidFill>
              <a:srgbClr val="FFFF00"/>
            </a:solidFill>
          </a:endParaRPr>
        </a:p>
      </dgm:t>
    </dgm:pt>
    <dgm:pt modelId="{7688AD58-2895-41BA-BEA8-87D66C44EECD}" type="parTrans" cxnId="{EBCD893C-EACA-4AD9-BFE6-2CA95284FC5B}">
      <dgm:prSet/>
      <dgm:spPr/>
      <dgm:t>
        <a:bodyPr/>
        <a:lstStyle/>
        <a:p>
          <a:endParaRPr lang="en-US"/>
        </a:p>
      </dgm:t>
    </dgm:pt>
    <dgm:pt modelId="{1B842456-147A-4D33-B1E5-F2E02078D556}" type="sibTrans" cxnId="{EBCD893C-EACA-4AD9-BFE6-2CA95284FC5B}">
      <dgm:prSet/>
      <dgm:spPr/>
      <dgm:t>
        <a:bodyPr/>
        <a:lstStyle/>
        <a:p>
          <a:endParaRPr lang="en-US"/>
        </a:p>
      </dgm:t>
    </dgm:pt>
    <dgm:pt modelId="{262FC190-661D-4BC9-BD50-B25F383D0BA0}" type="pres">
      <dgm:prSet presAssocID="{4B9273AE-6A89-4C54-A73C-B1D87A920D3D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9F2EBEB-E32D-47FE-95C8-17F85573AE40}" type="pres">
      <dgm:prSet presAssocID="{4B9273AE-6A89-4C54-A73C-B1D87A920D3D}" presName="matrix" presStyleCnt="0"/>
      <dgm:spPr/>
    </dgm:pt>
    <dgm:pt modelId="{FC602B64-0ACA-4E1A-9B27-B981EFE43E8C}" type="pres">
      <dgm:prSet presAssocID="{4B9273AE-6A89-4C54-A73C-B1D87A920D3D}" presName="tile1" presStyleLbl="node1" presStyleIdx="0" presStyleCnt="4"/>
      <dgm:spPr/>
    </dgm:pt>
    <dgm:pt modelId="{AAFD831D-E408-4729-9385-0DFEB5E96BB4}" type="pres">
      <dgm:prSet presAssocID="{4B9273AE-6A89-4C54-A73C-B1D87A920D3D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E2E84FB-7512-4075-AF69-C04AB6011022}" type="pres">
      <dgm:prSet presAssocID="{4B9273AE-6A89-4C54-A73C-B1D87A920D3D}" presName="tile2" presStyleLbl="node1" presStyleIdx="1" presStyleCnt="4" custLinFactNeighborX="-356"/>
      <dgm:spPr/>
    </dgm:pt>
    <dgm:pt modelId="{291C1FFE-4B4D-4CDB-AAB9-23F38CC721C8}" type="pres">
      <dgm:prSet presAssocID="{4B9273AE-6A89-4C54-A73C-B1D87A920D3D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60CDE3F-9256-45D1-B4D7-8D0A07BEB593}" type="pres">
      <dgm:prSet presAssocID="{4B9273AE-6A89-4C54-A73C-B1D87A920D3D}" presName="tile3" presStyleLbl="node1" presStyleIdx="2" presStyleCnt="4"/>
      <dgm:spPr/>
    </dgm:pt>
    <dgm:pt modelId="{06C5D0DB-2EFD-4325-8DF6-1E94873A135D}" type="pres">
      <dgm:prSet presAssocID="{4B9273AE-6A89-4C54-A73C-B1D87A920D3D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624E7279-2751-413F-9AB1-4832CC68487B}" type="pres">
      <dgm:prSet presAssocID="{4B9273AE-6A89-4C54-A73C-B1D87A920D3D}" presName="tile4" presStyleLbl="node1" presStyleIdx="3" presStyleCnt="4"/>
      <dgm:spPr/>
    </dgm:pt>
    <dgm:pt modelId="{5C162ECF-0C6B-4803-935A-08E46AEB8562}" type="pres">
      <dgm:prSet presAssocID="{4B9273AE-6A89-4C54-A73C-B1D87A920D3D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F5145C10-11B9-4188-97B7-61F91BF98B0F}" type="pres">
      <dgm:prSet presAssocID="{4B9273AE-6A89-4C54-A73C-B1D87A920D3D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05D81912-FCC2-4717-8F21-88E1D61C709C}" srcId="{BC944B9D-0595-4F9F-AD4C-85E8DDA9CFEB}" destId="{A3EA81E6-04C8-4DEF-AF81-7A1660D4EA50}" srcOrd="0" destOrd="0" parTransId="{4EA6E356-1CD7-40A4-8228-32AB45A615C0}" sibTransId="{D6C13F85-84F9-4649-89C3-3FAE25E13A46}"/>
    <dgm:cxn modelId="{F469E618-8DD7-43F8-978B-4F076C8B7436}" type="presOf" srcId="{DC383B36-1DEC-44BD-8DD2-3BA6BF4CFE1C}" destId="{06C5D0DB-2EFD-4325-8DF6-1E94873A135D}" srcOrd="1" destOrd="0" presId="urn:microsoft.com/office/officeart/2005/8/layout/matrix1"/>
    <dgm:cxn modelId="{9432BC2E-96DF-4170-A9FA-215BFB9E7C60}" type="presOf" srcId="{CF8937F8-617C-4108-87ED-C0AC603A9103}" destId="{CE2E84FB-7512-4075-AF69-C04AB6011022}" srcOrd="0" destOrd="0" presId="urn:microsoft.com/office/officeart/2005/8/layout/matrix1"/>
    <dgm:cxn modelId="{60313E37-6665-43C9-958A-B9B1A0ACCD4F}" srcId="{BC944B9D-0595-4F9F-AD4C-85E8DDA9CFEB}" destId="{CF8937F8-617C-4108-87ED-C0AC603A9103}" srcOrd="1" destOrd="0" parTransId="{7E9AC638-5DF6-4DB3-AC79-9B16B653FFA8}" sibTransId="{2EDA91FF-4FDB-4D16-8040-0561D2DFAB1A}"/>
    <dgm:cxn modelId="{EBCD893C-EACA-4AD9-BFE6-2CA95284FC5B}" srcId="{BC944B9D-0595-4F9F-AD4C-85E8DDA9CFEB}" destId="{29B8891F-6C0C-4EBE-BF2C-40979E20B75C}" srcOrd="3" destOrd="0" parTransId="{7688AD58-2895-41BA-BEA8-87D66C44EECD}" sibTransId="{1B842456-147A-4D33-B1E5-F2E02078D556}"/>
    <dgm:cxn modelId="{755E4661-15B2-4835-A7A3-AFB211C84679}" type="presOf" srcId="{CF8937F8-617C-4108-87ED-C0AC603A9103}" destId="{291C1FFE-4B4D-4CDB-AAB9-23F38CC721C8}" srcOrd="1" destOrd="0" presId="urn:microsoft.com/office/officeart/2005/8/layout/matrix1"/>
    <dgm:cxn modelId="{3731AF7A-A831-4F6C-B969-07CE65DC1F0C}" type="presOf" srcId="{BC944B9D-0595-4F9F-AD4C-85E8DDA9CFEB}" destId="{F5145C10-11B9-4188-97B7-61F91BF98B0F}" srcOrd="0" destOrd="0" presId="urn:microsoft.com/office/officeart/2005/8/layout/matrix1"/>
    <dgm:cxn modelId="{3AC095A6-316D-44B6-8400-273987D5E5BD}" type="presOf" srcId="{29B8891F-6C0C-4EBE-BF2C-40979E20B75C}" destId="{5C162ECF-0C6B-4803-935A-08E46AEB8562}" srcOrd="1" destOrd="0" presId="urn:microsoft.com/office/officeart/2005/8/layout/matrix1"/>
    <dgm:cxn modelId="{EDFC82B0-5850-4F13-B84A-097822E69223}" srcId="{4B9273AE-6A89-4C54-A73C-B1D87A920D3D}" destId="{BC944B9D-0595-4F9F-AD4C-85E8DDA9CFEB}" srcOrd="0" destOrd="0" parTransId="{71EF9E61-FD4F-4302-95AE-CA2B277A265F}" sibTransId="{D455455B-5657-4C54-8F89-83AFFA5DC7B8}"/>
    <dgm:cxn modelId="{4030C7BE-05FA-4387-B8FC-266B3254652F}" type="presOf" srcId="{DC383B36-1DEC-44BD-8DD2-3BA6BF4CFE1C}" destId="{A60CDE3F-9256-45D1-B4D7-8D0A07BEB593}" srcOrd="0" destOrd="0" presId="urn:microsoft.com/office/officeart/2005/8/layout/matrix1"/>
    <dgm:cxn modelId="{8A0CA9C3-EB35-4B3E-8A7E-97EB037FB664}" type="presOf" srcId="{29B8891F-6C0C-4EBE-BF2C-40979E20B75C}" destId="{624E7279-2751-413F-9AB1-4832CC68487B}" srcOrd="0" destOrd="0" presId="urn:microsoft.com/office/officeart/2005/8/layout/matrix1"/>
    <dgm:cxn modelId="{46766DCD-FD3A-4934-A89C-A2C54229A517}" srcId="{BC944B9D-0595-4F9F-AD4C-85E8DDA9CFEB}" destId="{DC383B36-1DEC-44BD-8DD2-3BA6BF4CFE1C}" srcOrd="2" destOrd="0" parTransId="{5F6370B0-4AA7-4BD2-ADD6-90C20103410C}" sibTransId="{F4ED95F1-44EE-4138-8EAB-DBE89C702379}"/>
    <dgm:cxn modelId="{4DBBA2D0-1259-4375-8207-7A86F6BF8E97}" type="presOf" srcId="{A3EA81E6-04C8-4DEF-AF81-7A1660D4EA50}" destId="{AAFD831D-E408-4729-9385-0DFEB5E96BB4}" srcOrd="1" destOrd="0" presId="urn:microsoft.com/office/officeart/2005/8/layout/matrix1"/>
    <dgm:cxn modelId="{A2683DDD-1D18-49E7-BA02-C97357CA10C7}" type="presOf" srcId="{A3EA81E6-04C8-4DEF-AF81-7A1660D4EA50}" destId="{FC602B64-0ACA-4E1A-9B27-B981EFE43E8C}" srcOrd="0" destOrd="0" presId="urn:microsoft.com/office/officeart/2005/8/layout/matrix1"/>
    <dgm:cxn modelId="{1C3982E8-B49F-4422-A2FB-686E505709D8}" type="presOf" srcId="{4B9273AE-6A89-4C54-A73C-B1D87A920D3D}" destId="{262FC190-661D-4BC9-BD50-B25F383D0BA0}" srcOrd="0" destOrd="0" presId="urn:microsoft.com/office/officeart/2005/8/layout/matrix1"/>
    <dgm:cxn modelId="{5CEB7857-3887-4D19-A4B1-D238C282DE1A}" type="presParOf" srcId="{262FC190-661D-4BC9-BD50-B25F383D0BA0}" destId="{69F2EBEB-E32D-47FE-95C8-17F85573AE40}" srcOrd="0" destOrd="0" presId="urn:microsoft.com/office/officeart/2005/8/layout/matrix1"/>
    <dgm:cxn modelId="{A81137F5-B770-47B1-A4E7-9EE400F1FDE7}" type="presParOf" srcId="{69F2EBEB-E32D-47FE-95C8-17F85573AE40}" destId="{FC602B64-0ACA-4E1A-9B27-B981EFE43E8C}" srcOrd="0" destOrd="0" presId="urn:microsoft.com/office/officeart/2005/8/layout/matrix1"/>
    <dgm:cxn modelId="{B87243DB-CD65-4A5D-8E40-58965FF48B38}" type="presParOf" srcId="{69F2EBEB-E32D-47FE-95C8-17F85573AE40}" destId="{AAFD831D-E408-4729-9385-0DFEB5E96BB4}" srcOrd="1" destOrd="0" presId="urn:microsoft.com/office/officeart/2005/8/layout/matrix1"/>
    <dgm:cxn modelId="{464081D7-BC20-4DA0-8312-134AF5A320B1}" type="presParOf" srcId="{69F2EBEB-E32D-47FE-95C8-17F85573AE40}" destId="{CE2E84FB-7512-4075-AF69-C04AB6011022}" srcOrd="2" destOrd="0" presId="urn:microsoft.com/office/officeart/2005/8/layout/matrix1"/>
    <dgm:cxn modelId="{D19B140A-CAF2-4FC6-B421-602EA888EEB9}" type="presParOf" srcId="{69F2EBEB-E32D-47FE-95C8-17F85573AE40}" destId="{291C1FFE-4B4D-4CDB-AAB9-23F38CC721C8}" srcOrd="3" destOrd="0" presId="urn:microsoft.com/office/officeart/2005/8/layout/matrix1"/>
    <dgm:cxn modelId="{B63D925C-1733-47A5-A898-AE03F04EE883}" type="presParOf" srcId="{69F2EBEB-E32D-47FE-95C8-17F85573AE40}" destId="{A60CDE3F-9256-45D1-B4D7-8D0A07BEB593}" srcOrd="4" destOrd="0" presId="urn:microsoft.com/office/officeart/2005/8/layout/matrix1"/>
    <dgm:cxn modelId="{852475BD-8ECA-4BED-BCD5-A67FD9482D0A}" type="presParOf" srcId="{69F2EBEB-E32D-47FE-95C8-17F85573AE40}" destId="{06C5D0DB-2EFD-4325-8DF6-1E94873A135D}" srcOrd="5" destOrd="0" presId="urn:microsoft.com/office/officeart/2005/8/layout/matrix1"/>
    <dgm:cxn modelId="{3221C641-7908-4538-B85E-AA4BABE638E6}" type="presParOf" srcId="{69F2EBEB-E32D-47FE-95C8-17F85573AE40}" destId="{624E7279-2751-413F-9AB1-4832CC68487B}" srcOrd="6" destOrd="0" presId="urn:microsoft.com/office/officeart/2005/8/layout/matrix1"/>
    <dgm:cxn modelId="{A31E116E-C4AC-455F-A936-DE35135EE3BE}" type="presParOf" srcId="{69F2EBEB-E32D-47FE-95C8-17F85573AE40}" destId="{5C162ECF-0C6B-4803-935A-08E46AEB8562}" srcOrd="7" destOrd="0" presId="urn:microsoft.com/office/officeart/2005/8/layout/matrix1"/>
    <dgm:cxn modelId="{F93EB44C-5E30-48BD-9863-ED637E24B0C5}" type="presParOf" srcId="{262FC190-661D-4BC9-BD50-B25F383D0BA0}" destId="{F5145C10-11B9-4188-97B7-61F91BF98B0F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8414F4-5310-4893-BF77-F0CBE98BC5E6}">
      <dsp:nvSpPr>
        <dsp:cNvPr id="0" name=""/>
        <dsp:cNvSpPr/>
      </dsp:nvSpPr>
      <dsp:spPr>
        <a:xfrm>
          <a:off x="3239884" y="0"/>
          <a:ext cx="3239885" cy="1946182"/>
        </a:xfrm>
        <a:prstGeom prst="trapezoid">
          <a:avLst>
            <a:gd name="adj" fmla="val 83237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>
            <a:solidFill>
              <a:schemeClr val="bg1">
                <a:lumMod val="95000"/>
              </a:schemeClr>
            </a:solidFill>
          </a:endParaRPr>
        </a:p>
      </dsp:txBody>
      <dsp:txXfrm>
        <a:off x="3239884" y="0"/>
        <a:ext cx="3239885" cy="1946182"/>
      </dsp:txXfrm>
    </dsp:sp>
    <dsp:sp modelId="{49BFFD8E-65AF-4366-831C-3A8BA68584A6}">
      <dsp:nvSpPr>
        <dsp:cNvPr id="0" name=""/>
        <dsp:cNvSpPr/>
      </dsp:nvSpPr>
      <dsp:spPr>
        <a:xfrm>
          <a:off x="1619942" y="1946182"/>
          <a:ext cx="6479770" cy="1946182"/>
        </a:xfrm>
        <a:prstGeom prst="trapezoid">
          <a:avLst>
            <a:gd name="adj" fmla="val 83237"/>
          </a:avLst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>
            <a:solidFill>
              <a:schemeClr val="bg1">
                <a:lumMod val="95000"/>
              </a:schemeClr>
            </a:solidFill>
          </a:endParaRPr>
        </a:p>
      </dsp:txBody>
      <dsp:txXfrm>
        <a:off x="2753902" y="1946182"/>
        <a:ext cx="4211850" cy="1946182"/>
      </dsp:txXfrm>
    </dsp:sp>
    <dsp:sp modelId="{90E0D19A-A7CB-4466-A44A-FD3A19BD0304}">
      <dsp:nvSpPr>
        <dsp:cNvPr id="0" name=""/>
        <dsp:cNvSpPr/>
      </dsp:nvSpPr>
      <dsp:spPr>
        <a:xfrm>
          <a:off x="0" y="3892364"/>
          <a:ext cx="9719655" cy="1946182"/>
        </a:xfrm>
        <a:prstGeom prst="trapezoid">
          <a:avLst>
            <a:gd name="adj" fmla="val 83237"/>
          </a:avLst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>
            <a:solidFill>
              <a:schemeClr val="bg1">
                <a:lumMod val="95000"/>
              </a:schemeClr>
            </a:solidFill>
          </a:endParaRPr>
        </a:p>
      </dsp:txBody>
      <dsp:txXfrm>
        <a:off x="1700939" y="3892364"/>
        <a:ext cx="6317775" cy="19461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2D8967-5598-4C32-95DD-8C56059A2A77}">
      <dsp:nvSpPr>
        <dsp:cNvPr id="0" name=""/>
        <dsp:cNvSpPr/>
      </dsp:nvSpPr>
      <dsp:spPr>
        <a:xfrm>
          <a:off x="-2063901" y="-347034"/>
          <a:ext cx="2680313" cy="2680313"/>
        </a:xfrm>
        <a:prstGeom prst="blockArc">
          <a:avLst>
            <a:gd name="adj1" fmla="val 18900000"/>
            <a:gd name="adj2" fmla="val 2700000"/>
            <a:gd name="adj3" fmla="val 806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E4B6F8-9B8D-4A6B-8460-1B4934DF4437}">
      <dsp:nvSpPr>
        <dsp:cNvPr id="0" name=""/>
        <dsp:cNvSpPr/>
      </dsp:nvSpPr>
      <dsp:spPr>
        <a:xfrm>
          <a:off x="597866" y="497792"/>
          <a:ext cx="3936936" cy="9565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8291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/>
            <a:t>Doctor-to-patient ratio in Pakistan </a:t>
          </a:r>
          <a:endParaRPr lang="en-US" sz="2000" kern="1200" dirty="0"/>
        </a:p>
      </dsp:txBody>
      <dsp:txXfrm>
        <a:off x="597866" y="497792"/>
        <a:ext cx="3936936" cy="956586"/>
      </dsp:txXfrm>
    </dsp:sp>
    <dsp:sp modelId="{9922B746-3EDA-4A30-9F75-955286ED5A86}">
      <dsp:nvSpPr>
        <dsp:cNvPr id="0" name=""/>
        <dsp:cNvSpPr/>
      </dsp:nvSpPr>
      <dsp:spPr>
        <a:xfrm>
          <a:off x="0" y="395255"/>
          <a:ext cx="1195733" cy="1195733"/>
        </a:xfrm>
        <a:prstGeom prst="ellipse">
          <a:avLst/>
        </a:prstGeom>
        <a:blipFill rotWithShape="0">
          <a:blip xmlns:r="http://schemas.openxmlformats.org/officeDocument/2006/relationships" r:embed="rId1"/>
          <a:srcRect/>
          <a:stretch>
            <a:fillRect l="-18000" r="-18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F92303-904E-400B-93F8-58D84C03EF61}">
      <dsp:nvSpPr>
        <dsp:cNvPr id="0" name=""/>
        <dsp:cNvSpPr/>
      </dsp:nvSpPr>
      <dsp:spPr>
        <a:xfrm>
          <a:off x="-2063901" y="-347034"/>
          <a:ext cx="2680313" cy="2680313"/>
        </a:xfrm>
        <a:prstGeom prst="blockArc">
          <a:avLst>
            <a:gd name="adj1" fmla="val 18900000"/>
            <a:gd name="adj2" fmla="val 2700000"/>
            <a:gd name="adj3" fmla="val 806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8B6DF9-C8BE-4A48-BD23-78FDC779C172}">
      <dsp:nvSpPr>
        <dsp:cNvPr id="0" name=""/>
        <dsp:cNvSpPr/>
      </dsp:nvSpPr>
      <dsp:spPr>
        <a:xfrm>
          <a:off x="597866" y="514829"/>
          <a:ext cx="3936936" cy="9565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8291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>
              <a:solidFill>
                <a:schemeClr val="bg1"/>
              </a:solidFill>
            </a:rPr>
            <a:t>WHO’s recommended Doctor to Patient ratio 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597866" y="514829"/>
        <a:ext cx="3936936" cy="956586"/>
      </dsp:txXfrm>
    </dsp:sp>
    <dsp:sp modelId="{3689F122-42AE-45D0-BD27-A8DCD6BF42C7}">
      <dsp:nvSpPr>
        <dsp:cNvPr id="0" name=""/>
        <dsp:cNvSpPr/>
      </dsp:nvSpPr>
      <dsp:spPr>
        <a:xfrm>
          <a:off x="0" y="395255"/>
          <a:ext cx="1195733" cy="1195733"/>
        </a:xfrm>
        <a:prstGeom prst="ellipse">
          <a:avLst/>
        </a:prstGeom>
        <a:blipFill rotWithShape="0">
          <a:blip xmlns:r="http://schemas.openxmlformats.org/officeDocument/2006/relationships" r:embed="rId1"/>
          <a:srcRect/>
          <a:stretch>
            <a:fillRect t="-2000" b="-2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602B64-0ACA-4E1A-9B27-B981EFE43E8C}">
      <dsp:nvSpPr>
        <dsp:cNvPr id="0" name=""/>
        <dsp:cNvSpPr/>
      </dsp:nvSpPr>
      <dsp:spPr>
        <a:xfrm rot="16200000">
          <a:off x="1631407" y="-1631407"/>
          <a:ext cx="2867819" cy="6130634"/>
        </a:xfrm>
        <a:prstGeom prst="round1Rect">
          <a:avLst/>
        </a:prstGeom>
        <a:solidFill>
          <a:schemeClr val="tx1">
            <a:lumMod val="75000"/>
            <a:lumOff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374151"/>
            </a:buClr>
            <a:buSzPts val="1200"/>
            <a:buNone/>
          </a:pPr>
          <a:r>
            <a:rPr lang="en-US" sz="2800" b="1" i="0" kern="1200" dirty="0"/>
            <a:t>Teladoc Health (USA)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374151"/>
            </a:buClr>
            <a:buSzPts val="1200"/>
            <a:buNone/>
          </a:pPr>
          <a:r>
            <a:rPr lang="en-US" sz="2800" b="0" i="0" kern="1200" dirty="0">
              <a:solidFill>
                <a:srgbClr val="FFFF00"/>
              </a:solidFill>
            </a:rPr>
            <a:t>one of the largest telemedicine providers globally</a:t>
          </a:r>
          <a:endParaRPr lang="en-US" sz="2800" b="0" kern="1200" dirty="0">
            <a:solidFill>
              <a:srgbClr val="FFFF00"/>
            </a:solidFill>
          </a:endParaRPr>
        </a:p>
      </dsp:txBody>
      <dsp:txXfrm rot="5400000">
        <a:off x="0" y="0"/>
        <a:ext cx="6130634" cy="2150864"/>
      </dsp:txXfrm>
    </dsp:sp>
    <dsp:sp modelId="{CE2E84FB-7512-4075-AF69-C04AB6011022}">
      <dsp:nvSpPr>
        <dsp:cNvPr id="0" name=""/>
        <dsp:cNvSpPr/>
      </dsp:nvSpPr>
      <dsp:spPr>
        <a:xfrm>
          <a:off x="6108809" y="0"/>
          <a:ext cx="6130634" cy="2867819"/>
        </a:xfrm>
        <a:prstGeom prst="round1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374151"/>
            </a:buClr>
            <a:buSzPts val="1200"/>
            <a:buNone/>
          </a:pPr>
          <a:r>
            <a:rPr lang="en-US" sz="2800" b="1" i="0" kern="1200" dirty="0"/>
            <a:t>Babylon Health (UK)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374151"/>
            </a:buClr>
            <a:buSzPts val="1200"/>
            <a:buNone/>
          </a:pPr>
          <a:r>
            <a:rPr lang="en-US" sz="2800" b="0" i="0" kern="1200" dirty="0">
              <a:solidFill>
                <a:srgbClr val="FFFF00"/>
              </a:solidFill>
            </a:rPr>
            <a:t>partnered with the NHS to provide access to healthcare professionals and information</a:t>
          </a:r>
          <a:endParaRPr lang="en-US" sz="2800" b="0" kern="1200" dirty="0">
            <a:solidFill>
              <a:srgbClr val="FFFF00"/>
            </a:solidFill>
          </a:endParaRPr>
        </a:p>
      </dsp:txBody>
      <dsp:txXfrm>
        <a:off x="6108809" y="0"/>
        <a:ext cx="6130634" cy="2150864"/>
      </dsp:txXfrm>
    </dsp:sp>
    <dsp:sp modelId="{A60CDE3F-9256-45D1-B4D7-8D0A07BEB593}">
      <dsp:nvSpPr>
        <dsp:cNvPr id="0" name=""/>
        <dsp:cNvSpPr/>
      </dsp:nvSpPr>
      <dsp:spPr>
        <a:xfrm rot="10800000">
          <a:off x="0" y="2867819"/>
          <a:ext cx="6130634" cy="2867819"/>
        </a:xfrm>
        <a:prstGeom prst="round1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374151"/>
            </a:buClr>
            <a:buSzPts val="1200"/>
            <a:buNone/>
          </a:pPr>
          <a:r>
            <a:rPr lang="en-US" sz="2800" b="1" i="0" kern="1200" dirty="0"/>
            <a:t>Sehat Kahani (Pakistan)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374151"/>
            </a:buClr>
            <a:buSzPts val="1200"/>
            <a:buNone/>
          </a:pPr>
          <a:r>
            <a:rPr lang="en-US" sz="2800" b="0" i="0" kern="1200" dirty="0">
              <a:solidFill>
                <a:srgbClr val="FFFF00"/>
              </a:solidFill>
            </a:rPr>
            <a:t>connects female doctors with patients, especially in underserved and remote areas</a:t>
          </a:r>
          <a:endParaRPr lang="en-US" sz="2800" b="0" kern="1200" dirty="0">
            <a:solidFill>
              <a:srgbClr val="FFFF00"/>
            </a:solidFill>
          </a:endParaRPr>
        </a:p>
      </dsp:txBody>
      <dsp:txXfrm rot="10800000">
        <a:off x="0" y="3584773"/>
        <a:ext cx="6130634" cy="2150864"/>
      </dsp:txXfrm>
    </dsp:sp>
    <dsp:sp modelId="{624E7279-2751-413F-9AB1-4832CC68487B}">
      <dsp:nvSpPr>
        <dsp:cNvPr id="0" name=""/>
        <dsp:cNvSpPr/>
      </dsp:nvSpPr>
      <dsp:spPr>
        <a:xfrm rot="5400000">
          <a:off x="7762042" y="1236411"/>
          <a:ext cx="2867819" cy="6130634"/>
        </a:xfrm>
        <a:prstGeom prst="round1Rect">
          <a:avLst/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374151"/>
            </a:buClr>
            <a:buSzPts val="1200"/>
            <a:buNone/>
          </a:pPr>
          <a:r>
            <a:rPr lang="en-US" sz="2800" b="1" i="0" kern="1200" dirty="0"/>
            <a:t>Apollo Tele-Health Services (India)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374151"/>
            </a:buClr>
            <a:buSzPts val="1200"/>
            <a:buNone/>
          </a:pPr>
          <a:r>
            <a:rPr lang="en-US" sz="2800" b="0" i="0" kern="1200" dirty="0">
              <a:solidFill>
                <a:srgbClr val="FFFF00"/>
              </a:solidFill>
            </a:rPr>
            <a:t>part of the Apollo Hospitals Group, one of India's largest healthcare providers</a:t>
          </a:r>
          <a:endParaRPr lang="en-US" sz="2800" b="0" kern="1200" dirty="0">
            <a:solidFill>
              <a:srgbClr val="FFFF00"/>
            </a:solidFill>
          </a:endParaRPr>
        </a:p>
      </dsp:txBody>
      <dsp:txXfrm rot="-5400000">
        <a:off x="6130634" y="3584773"/>
        <a:ext cx="6130634" cy="2150864"/>
      </dsp:txXfrm>
    </dsp:sp>
    <dsp:sp modelId="{F5145C10-11B9-4188-97B7-61F91BF98B0F}">
      <dsp:nvSpPr>
        <dsp:cNvPr id="0" name=""/>
        <dsp:cNvSpPr/>
      </dsp:nvSpPr>
      <dsp:spPr>
        <a:xfrm>
          <a:off x="4291444" y="2150864"/>
          <a:ext cx="3678380" cy="1433909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</a:rPr>
            <a:t>Case Studies</a:t>
          </a:r>
        </a:p>
      </dsp:txBody>
      <dsp:txXfrm>
        <a:off x="4361442" y="2220862"/>
        <a:ext cx="3538384" cy="12939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DB8729-BE78-4C41-865C-5C091DECCC98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DAB412-0C8C-4719-8CEC-AEB6B0093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237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alphaModFix amt="3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6000"/>
                    </a14:imgEffect>
                    <a14:imgEffect>
                      <a14:brightnessContrast bright="-4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388C388-72C9-4D00-A66F-4EEBA11744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866513D-7AC7-47E4-916D-7E82430C4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12748E9-271B-4449-B0CD-BAB6AC70B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9171" y="6492875"/>
            <a:ext cx="1222829" cy="365125"/>
          </a:xfrm>
          <a:prstGeom prst="rect">
            <a:avLst/>
          </a:prstGeom>
        </p:spPr>
        <p:txBody>
          <a:bodyPr/>
          <a:lstStyle/>
          <a:p>
            <a:fld id="{5758F015-DCF0-4441-AAFD-B86056E3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99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9BF59-85D6-4EF7-9553-30B4CC552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CBE21-30DA-4997-B622-B719494F4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5D10FB-62CE-4903-9112-B10D9BA0DD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D8F34BA-1C3E-45F6-8B0E-EF73E890CB7A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27B390-689E-4EC8-A343-E6482D84D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ED7D22-939B-4A8F-BD7E-5E979E422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58F015-DCF0-4441-AAFD-B86056E3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125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02741-096D-4B33-A502-6DCA96709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8084E9-7D06-45F8-B175-12BC90AA1D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72E447-FD78-4FDB-BA3F-8DEE0CB31E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D8F34BA-1C3E-45F6-8B0E-EF73E890CB7A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A8F247-82B3-40B3-B09D-AC194215B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AB0D02-E823-4122-B45E-0473AA890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58F015-DCF0-4441-AAFD-B86056E3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988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8B4E5-6150-42D8-A83F-E5FDFE616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E24E8-9FAD-487E-9C08-4FAD2ECC86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CB826B-A470-4D8D-9145-83C29301BD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17A0FE-C74C-4732-B835-64AEAB94CD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D8F34BA-1C3E-45F6-8B0E-EF73E890CB7A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9692D7-D026-41DD-80F7-C87A2A8B0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1A96C9-3E99-400A-BD96-8BC270678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58F015-DCF0-4441-AAFD-B86056E3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200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3A663-8EEE-47E4-82E3-B0A5C1CBF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63A2F6-4220-4BB7-B7E8-F74C2BADFD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1A2C2F-7075-4C1A-8085-F236FC6878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0B8177-8398-48E5-897F-7628AE9705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070401-6126-438D-8E2F-7D8FB35C63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D3332C-2614-4089-8919-636DB5DDF9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D8F34BA-1C3E-45F6-8B0E-EF73E890CB7A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3CDB09-DEEA-4EC8-89D6-C070BD15F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C2C06D-E29C-4174-8C2F-96FDFC08F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58F015-DCF0-4441-AAFD-B86056E3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509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AC315-4285-41F5-89CD-08732C1E7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513902-8CFD-47C8-8A89-CB925EFB71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D8F34BA-1C3E-45F6-8B0E-EF73E890CB7A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E8F623-5589-4791-92BA-001FB4EF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D6509E-66FB-4517-9305-83387A201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58F015-DCF0-4441-AAFD-B86056E3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757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54A2D5-4B71-476D-A801-E00524ED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D8F34BA-1C3E-45F6-8B0E-EF73E890CB7A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AD8219-1FBD-4947-983F-A84298959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9459CD-20E5-4E71-B101-BCB18294F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58F015-DCF0-4441-AAFD-B86056E3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550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95C88-E829-466E-91D0-CC34983F8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42F77-C800-4C95-A63B-34FD7FB46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ED2D4F-3504-40E0-B430-B9FDE89E5C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F1DCF3-C4D4-4D4A-BAAB-29E7E2A0E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D8F34BA-1C3E-45F6-8B0E-EF73E890CB7A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0F6E64-5F19-4193-BD6F-0BF3A1296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4ED5A7-E04E-4888-998C-E3C95D841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58F015-DCF0-4441-AAFD-B86056E3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819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642BC-AF0E-4165-BCDF-41060D3F9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62899C-BCD2-4D0B-A8A7-CCEE951E61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DA43A6-297D-4091-843B-FB2BD0529F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7335F3-9275-4AB3-9EDA-2674F6C40A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D8F34BA-1C3E-45F6-8B0E-EF73E890CB7A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A41A47-0E98-4E78-829C-F8C0E3C76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F27692-CC54-49BB-81E9-AC918111D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58F015-DCF0-4441-AAFD-B86056E3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452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7A150-D850-4B21-99EF-529A97D12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C4D9C0-0F44-48AE-A8F2-89DCD907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EACF10-5B69-4076-82D6-B9313B3B2E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D8F34BA-1C3E-45F6-8B0E-EF73E890CB7A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4C0CF-66A5-4A54-AFE1-B0AC8D7BA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B9727-7356-4E67-99DB-EB51FA521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58F015-DCF0-4441-AAFD-B86056E3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322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264FC0-3051-4F86-95D7-FEF60817DB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91C16B-19F7-43D9-9737-EC1C8BCC97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6E83AF-D454-43B3-AB44-7772883780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D8F34BA-1C3E-45F6-8B0E-EF73E890CB7A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626C7-B3FD-4051-8923-57A8F35C0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45232B-1B8F-4019-9531-C1762BAB0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58F015-DCF0-4441-AAFD-B86056E3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419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3"/>
            <a:ext cx="10464800" cy="1927225"/>
          </a:xfrm>
          <a:prstGeom prst="rect">
            <a:avLst/>
          </a:prstGeom>
        </p:spPr>
        <p:txBody>
          <a:bodyPr lIns="86210" tIns="43105" rIns="86210" bIns="43105" anchor="b">
            <a:noAutofit/>
          </a:bodyPr>
          <a:lstStyle>
            <a:lvl1pPr>
              <a:defRPr sz="5464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618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236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854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47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09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70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32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94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F2C489-4589-4AA3-9812-F45FD0D22E15}" type="datetime1">
              <a:rPr lang="en-GB" smtClean="0"/>
              <a:t>20/10/2024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2842" y="18287"/>
            <a:ext cx="7705558" cy="1043070"/>
          </a:xfrm>
          <a:prstGeom prst="rect">
            <a:avLst/>
          </a:prstGeom>
        </p:spPr>
        <p:txBody>
          <a:bodyPr lIns="86210" tIns="43105" rIns="86210" bIns="43105"/>
          <a:lstStyle/>
          <a:p>
            <a:r>
              <a:rPr lang="en-GB"/>
              <a:t>lettter no 124535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E68862-2172-483C-AB36-9D0C842E096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86439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D2F68A6-B552-4717-AF81-922EA08462FB}"/>
              </a:ext>
            </a:extLst>
          </p:cNvPr>
          <p:cNvSpPr txBox="1"/>
          <p:nvPr userDrawn="1"/>
        </p:nvSpPr>
        <p:spPr>
          <a:xfrm>
            <a:off x="0" y="1554470"/>
            <a:ext cx="12192000" cy="36317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500" b="0" cap="none" spc="1000" baseline="0" dirty="0">
                <a:ln w="0"/>
                <a:solidFill>
                  <a:srgbClr val="F7F7F7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Dr Kaleem Baig</a:t>
            </a:r>
          </a:p>
          <a:p>
            <a:pPr algn="ctr"/>
            <a:r>
              <a:rPr lang="en-US" sz="11500" b="0" cap="none" spc="300" baseline="0" dirty="0">
                <a:ln w="0"/>
                <a:solidFill>
                  <a:srgbClr val="F7F7F7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Kaleembaig.com</a:t>
            </a:r>
          </a:p>
        </p:txBody>
      </p:sp>
    </p:spTree>
    <p:extLst>
      <p:ext uri="{BB962C8B-B14F-4D97-AF65-F5344CB8AC3E}">
        <p14:creationId xmlns:p14="http://schemas.microsoft.com/office/powerpoint/2010/main" val="81327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image" Target="../media/image8.svg"/><Relationship Id="rId7" Type="http://schemas.openxmlformats.org/officeDocument/2006/relationships/slide" Target="slide9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slide" Target="slide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svg"/><Relationship Id="rId2" Type="http://schemas.openxmlformats.org/officeDocument/2006/relationships/slide" Target="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diagramColors" Target="../diagrams/colors2.xml"/><Relationship Id="rId18" Type="http://schemas.openxmlformats.org/officeDocument/2006/relationships/diagramColors" Target="../diagrams/colors3.xml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12" Type="http://schemas.openxmlformats.org/officeDocument/2006/relationships/diagramQuickStyle" Target="../diagrams/quickStyle2.xml"/><Relationship Id="rId17" Type="http://schemas.openxmlformats.org/officeDocument/2006/relationships/diagramQuickStyle" Target="../diagrams/quickStyle3.xml"/><Relationship Id="rId2" Type="http://schemas.openxmlformats.org/officeDocument/2006/relationships/image" Target="../media/image18.png"/><Relationship Id="rId16" Type="http://schemas.openxmlformats.org/officeDocument/2006/relationships/diagramLayout" Target="../diagrams/layout3.xml"/><Relationship Id="rId20" Type="http://schemas.openxmlformats.org/officeDocument/2006/relationships/slide" Target="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diagramLayout" Target="../diagrams/layout2.xml"/><Relationship Id="rId5" Type="http://schemas.openxmlformats.org/officeDocument/2006/relationships/image" Target="../media/image21.svg"/><Relationship Id="rId15" Type="http://schemas.openxmlformats.org/officeDocument/2006/relationships/diagramData" Target="../diagrams/data3.xml"/><Relationship Id="rId10" Type="http://schemas.openxmlformats.org/officeDocument/2006/relationships/diagramData" Target="../diagrams/data2.xml"/><Relationship Id="rId19" Type="http://schemas.microsoft.com/office/2007/relationships/diagramDrawing" Target="../diagrams/drawing3.xml"/><Relationship Id="rId4" Type="http://schemas.openxmlformats.org/officeDocument/2006/relationships/image" Target="../media/image20.png"/><Relationship Id="rId9" Type="http://schemas.openxmlformats.org/officeDocument/2006/relationships/image" Target="../media/image25.svg"/><Relationship Id="rId14" Type="http://schemas.microsoft.com/office/2007/relationships/diagramDrawing" Target="../diagrams/drawing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amsperambulation.com/2020/07/06/the-world-wide-web-is-my-parish-zoom-editionpart-1/" TargetMode="External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5F8D11FD-58D1-9873-E29A-1464CEE638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4EADAA4-68BB-3767-F4BF-E3BACFC001F3}"/>
              </a:ext>
            </a:extLst>
          </p:cNvPr>
          <p:cNvGrpSpPr>
            <a:grpSpLocks noChangeAspect="1"/>
          </p:cNvGrpSpPr>
          <p:nvPr/>
        </p:nvGrpSpPr>
        <p:grpSpPr>
          <a:xfrm>
            <a:off x="542369" y="442662"/>
            <a:ext cx="11051826" cy="5735984"/>
            <a:chOff x="769433" y="401444"/>
            <a:chExt cx="9288971" cy="5932449"/>
          </a:xfrm>
          <a:blipFill dpi="0" rotWithShape="1">
            <a:blip r:embed="rId2"/>
            <a:srcRect/>
            <a:stretch>
              <a:fillRect/>
            </a:stretch>
          </a:blipFill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489C179-C67A-5572-775C-021A6D2CD0DB}"/>
                </a:ext>
              </a:extLst>
            </p:cNvPr>
            <p:cNvSpPr/>
            <p:nvPr/>
          </p:nvSpPr>
          <p:spPr>
            <a:xfrm>
              <a:off x="769433" y="1360447"/>
              <a:ext cx="546409" cy="413710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CC9DB074-2CE3-3DED-AD12-049CF8B0F170}"/>
                </a:ext>
              </a:extLst>
            </p:cNvPr>
            <p:cNvSpPr/>
            <p:nvPr/>
          </p:nvSpPr>
          <p:spPr>
            <a:xfrm>
              <a:off x="1315842" y="2124308"/>
              <a:ext cx="546409" cy="260938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AC772D5B-FF6E-0FCC-0FA0-97EB1044C4CC}"/>
                </a:ext>
              </a:extLst>
            </p:cNvPr>
            <p:cNvSpPr/>
            <p:nvPr/>
          </p:nvSpPr>
          <p:spPr>
            <a:xfrm>
              <a:off x="1862252" y="1360447"/>
              <a:ext cx="546409" cy="413710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8581710A-A29A-2E5A-59F0-D5BE7611A37F}"/>
                </a:ext>
              </a:extLst>
            </p:cNvPr>
            <p:cNvSpPr/>
            <p:nvPr/>
          </p:nvSpPr>
          <p:spPr>
            <a:xfrm>
              <a:off x="2408661" y="524107"/>
              <a:ext cx="546409" cy="5809786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B1DD57A-F7DF-E557-44D7-8A9AC06BDA02}"/>
                </a:ext>
              </a:extLst>
            </p:cNvPr>
            <p:cNvSpPr/>
            <p:nvPr/>
          </p:nvSpPr>
          <p:spPr>
            <a:xfrm>
              <a:off x="2955070" y="1360447"/>
              <a:ext cx="546409" cy="413710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ADF0D82-A224-28FF-0892-FF077552230C}"/>
                </a:ext>
              </a:extLst>
            </p:cNvPr>
            <p:cNvSpPr/>
            <p:nvPr/>
          </p:nvSpPr>
          <p:spPr>
            <a:xfrm>
              <a:off x="3501480" y="2124308"/>
              <a:ext cx="546409" cy="260938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46C5098C-D567-888C-55A9-0F02EA85A0A9}"/>
                </a:ext>
              </a:extLst>
            </p:cNvPr>
            <p:cNvSpPr/>
            <p:nvPr/>
          </p:nvSpPr>
          <p:spPr>
            <a:xfrm>
              <a:off x="4047890" y="1360447"/>
              <a:ext cx="546409" cy="413710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3210FEBC-1FD4-0CA0-A923-8AC50020D4F0}"/>
                </a:ext>
              </a:extLst>
            </p:cNvPr>
            <p:cNvSpPr/>
            <p:nvPr/>
          </p:nvSpPr>
          <p:spPr>
            <a:xfrm>
              <a:off x="4594299" y="524107"/>
              <a:ext cx="546409" cy="5809786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C5E60FDB-2CEF-363E-EC04-6EF741EFF55C}"/>
                </a:ext>
              </a:extLst>
            </p:cNvPr>
            <p:cNvSpPr/>
            <p:nvPr/>
          </p:nvSpPr>
          <p:spPr>
            <a:xfrm>
              <a:off x="5138848" y="1221056"/>
              <a:ext cx="546409" cy="441588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8E9C5203-5B9A-5659-3A74-5B47D1DB1609}"/>
                </a:ext>
              </a:extLst>
            </p:cNvPr>
            <p:cNvSpPr/>
            <p:nvPr/>
          </p:nvSpPr>
          <p:spPr>
            <a:xfrm>
              <a:off x="5687120" y="1360447"/>
              <a:ext cx="546409" cy="413710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7DD93DB1-B19F-011E-DD09-B6A2DB3D284A}"/>
                </a:ext>
              </a:extLst>
            </p:cNvPr>
            <p:cNvSpPr/>
            <p:nvPr/>
          </p:nvSpPr>
          <p:spPr>
            <a:xfrm>
              <a:off x="6233531" y="2124308"/>
              <a:ext cx="546409" cy="260938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83693E34-3342-F0AA-026D-5F707FA230E4}"/>
                </a:ext>
              </a:extLst>
            </p:cNvPr>
            <p:cNvSpPr/>
            <p:nvPr/>
          </p:nvSpPr>
          <p:spPr>
            <a:xfrm>
              <a:off x="6779941" y="1360447"/>
              <a:ext cx="546409" cy="413710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07574F46-80A6-5FF9-9915-D24D06AEC6AE}"/>
                </a:ext>
              </a:extLst>
            </p:cNvPr>
            <p:cNvSpPr/>
            <p:nvPr/>
          </p:nvSpPr>
          <p:spPr>
            <a:xfrm>
              <a:off x="7326352" y="524107"/>
              <a:ext cx="546410" cy="5809786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6A6A0717-3FA0-A6DC-1670-B88A1C9BF710}"/>
                </a:ext>
              </a:extLst>
            </p:cNvPr>
            <p:cNvSpPr/>
            <p:nvPr/>
          </p:nvSpPr>
          <p:spPr>
            <a:xfrm>
              <a:off x="7872763" y="1237785"/>
              <a:ext cx="546410" cy="413710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4A6D9A35-56C5-1BA2-3529-30F6C9A55B17}"/>
                </a:ext>
              </a:extLst>
            </p:cNvPr>
            <p:cNvSpPr/>
            <p:nvPr/>
          </p:nvSpPr>
          <p:spPr>
            <a:xfrm>
              <a:off x="8419175" y="2001645"/>
              <a:ext cx="546410" cy="260938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92875B18-2F9A-8AB7-2714-797C6136CC42}"/>
                </a:ext>
              </a:extLst>
            </p:cNvPr>
            <p:cNvSpPr/>
            <p:nvPr/>
          </p:nvSpPr>
          <p:spPr>
            <a:xfrm>
              <a:off x="8965589" y="1237784"/>
              <a:ext cx="546410" cy="413710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85445367-EE3A-D968-071C-1E864B77B87B}"/>
                </a:ext>
              </a:extLst>
            </p:cNvPr>
            <p:cNvSpPr/>
            <p:nvPr/>
          </p:nvSpPr>
          <p:spPr>
            <a:xfrm>
              <a:off x="9511994" y="401444"/>
              <a:ext cx="546410" cy="5809786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C7AAD997-2A37-0252-837C-F697851AE340}"/>
              </a:ext>
            </a:extLst>
          </p:cNvPr>
          <p:cNvSpPr/>
          <p:nvPr/>
        </p:nvSpPr>
        <p:spPr>
          <a:xfrm>
            <a:off x="-2017" y="2494032"/>
            <a:ext cx="12192000" cy="95959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spc="600" dirty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Lato" panose="020F0502020204030203" pitchFamily="34" charset="0"/>
                <a:cs typeface="Arial" pitchFamily="34" charset="0"/>
              </a:rPr>
              <a:t>TELEMEDICINE WITH UBERIZATION OF DOCTORS</a:t>
            </a:r>
          </a:p>
        </p:txBody>
      </p:sp>
    </p:spTree>
    <p:extLst>
      <p:ext uri="{BB962C8B-B14F-4D97-AF65-F5344CB8AC3E}">
        <p14:creationId xmlns:p14="http://schemas.microsoft.com/office/powerpoint/2010/main" val="221347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58946C4-06C9-42C6-A2D9-3D38F168D0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64328" y="2914336"/>
            <a:ext cx="8035636" cy="1191253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apprise audience about the impact of Telemedicine with Uberization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436D8B-BFD9-4F7A-94BA-032534488B6C}"/>
              </a:ext>
            </a:extLst>
          </p:cNvPr>
          <p:cNvSpPr/>
          <p:nvPr/>
        </p:nvSpPr>
        <p:spPr>
          <a:xfrm>
            <a:off x="2951018" y="83127"/>
            <a:ext cx="6373092" cy="717978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AIM</a:t>
            </a:r>
          </a:p>
        </p:txBody>
      </p:sp>
    </p:spTree>
    <p:extLst>
      <p:ext uri="{BB962C8B-B14F-4D97-AF65-F5344CB8AC3E}">
        <p14:creationId xmlns:p14="http://schemas.microsoft.com/office/powerpoint/2010/main" val="1614324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ck Arc 2">
            <a:extLst>
              <a:ext uri="{FF2B5EF4-FFF2-40B4-BE49-F238E27FC236}">
                <a16:creationId xmlns:a16="http://schemas.microsoft.com/office/drawing/2014/main" id="{88C70AA6-2F53-4180-B704-900D873A5250}"/>
              </a:ext>
            </a:extLst>
          </p:cNvPr>
          <p:cNvSpPr/>
          <p:nvPr/>
        </p:nvSpPr>
        <p:spPr>
          <a:xfrm>
            <a:off x="-4678615" y="374706"/>
            <a:ext cx="7365899" cy="7365899"/>
          </a:xfrm>
          <a:prstGeom prst="blockArc">
            <a:avLst>
              <a:gd name="adj1" fmla="val 18900000"/>
              <a:gd name="adj2" fmla="val 2700000"/>
              <a:gd name="adj3" fmla="val 293"/>
            </a:avLst>
          </a:prstGeom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A8E6547-2E36-4D0B-B98A-620F47C251B2}"/>
              </a:ext>
            </a:extLst>
          </p:cNvPr>
          <p:cNvGrpSpPr/>
          <p:nvPr/>
        </p:nvGrpSpPr>
        <p:grpSpPr>
          <a:xfrm>
            <a:off x="2125806" y="1742112"/>
            <a:ext cx="8422372" cy="841896"/>
            <a:chOff x="616485" y="420729"/>
            <a:chExt cx="8422372" cy="84189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9D58360-7612-4D8B-A9AD-5EB172E27B85}"/>
                </a:ext>
              </a:extLst>
            </p:cNvPr>
            <p:cNvSpPr/>
            <p:nvPr/>
          </p:nvSpPr>
          <p:spPr>
            <a:xfrm>
              <a:off x="616485" y="420729"/>
              <a:ext cx="8422372" cy="841896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CCBB20C-0240-41D1-BA10-0324ECE2AE6D}"/>
                </a:ext>
              </a:extLst>
            </p:cNvPr>
            <p:cNvSpPr txBox="1"/>
            <p:nvPr/>
          </p:nvSpPr>
          <p:spPr>
            <a:xfrm>
              <a:off x="616485" y="420729"/>
              <a:ext cx="8422372" cy="8418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68255" tIns="60960" rIns="60960" bIns="60960" numCol="1" spcCol="1270" anchor="ctr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 dirty="0">
                  <a:solidFill>
                    <a:schemeClr val="bg1">
                      <a:lumMod val="95000"/>
                    </a:schemeClr>
                  </a:solidFill>
                </a:rPr>
                <a:t>Introduction</a:t>
              </a:r>
            </a:p>
          </p:txBody>
        </p: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72AB22D3-4685-462B-8A2B-1E6080BE4498}"/>
              </a:ext>
            </a:extLst>
          </p:cNvPr>
          <p:cNvSpPr/>
          <p:nvPr/>
        </p:nvSpPr>
        <p:spPr>
          <a:xfrm>
            <a:off x="1599621" y="1636875"/>
            <a:ext cx="1052370" cy="1052370"/>
          </a:xfrm>
          <a:prstGeom prst="ellipse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231FC27-19F4-4261-B06C-2C58962EEABB}"/>
              </a:ext>
            </a:extLst>
          </p:cNvPr>
          <p:cNvGrpSpPr/>
          <p:nvPr/>
        </p:nvGrpSpPr>
        <p:grpSpPr>
          <a:xfrm>
            <a:off x="2608484" y="3005175"/>
            <a:ext cx="7939694" cy="841896"/>
            <a:chOff x="1099163" y="1683792"/>
            <a:chExt cx="7939694" cy="841896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BE91560-F94A-4EA3-9835-12704D0C295E}"/>
                </a:ext>
              </a:extLst>
            </p:cNvPr>
            <p:cNvSpPr/>
            <p:nvPr/>
          </p:nvSpPr>
          <p:spPr>
            <a:xfrm>
              <a:off x="1099163" y="1683792"/>
              <a:ext cx="7939694" cy="841896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EBD7F4C-0C56-4469-B837-D11E83E49961}"/>
                </a:ext>
              </a:extLst>
            </p:cNvPr>
            <p:cNvSpPr txBox="1"/>
            <p:nvPr/>
          </p:nvSpPr>
          <p:spPr>
            <a:xfrm>
              <a:off x="1099163" y="1683792"/>
              <a:ext cx="7939694" cy="8418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68255" tIns="60960" rIns="60960" bIns="60960" numCol="1" spcCol="1270" anchor="ctr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 dirty="0">
                  <a:solidFill>
                    <a:schemeClr val="bg1">
                      <a:lumMod val="95000"/>
                    </a:schemeClr>
                  </a:solidFill>
                </a:rPr>
                <a:t>Telemedicine with uberization</a:t>
              </a: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CB381F9F-14E5-4FD5-81FF-037EA25E80C4}"/>
              </a:ext>
            </a:extLst>
          </p:cNvPr>
          <p:cNvSpPr/>
          <p:nvPr/>
        </p:nvSpPr>
        <p:spPr>
          <a:xfrm>
            <a:off x="2082299" y="2899938"/>
            <a:ext cx="1052370" cy="1052370"/>
          </a:xfrm>
          <a:prstGeom prst="ellipse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9D0B4FC-2E2D-4605-B64B-DE8E036927DE}"/>
              </a:ext>
            </a:extLst>
          </p:cNvPr>
          <p:cNvGrpSpPr/>
          <p:nvPr/>
        </p:nvGrpSpPr>
        <p:grpSpPr>
          <a:xfrm>
            <a:off x="2608484" y="4268238"/>
            <a:ext cx="7939694" cy="841896"/>
            <a:chOff x="1099163" y="2946855"/>
            <a:chExt cx="7939694" cy="84189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6D0A3F4-3CDC-4F0E-AA48-FFC13DC4348D}"/>
                </a:ext>
              </a:extLst>
            </p:cNvPr>
            <p:cNvSpPr/>
            <p:nvPr/>
          </p:nvSpPr>
          <p:spPr>
            <a:xfrm>
              <a:off x="1099163" y="2946855"/>
              <a:ext cx="7939694" cy="841896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A2BCD02-50BB-4AD8-A33B-D2D8AB026305}"/>
                </a:ext>
              </a:extLst>
            </p:cNvPr>
            <p:cNvSpPr txBox="1"/>
            <p:nvPr/>
          </p:nvSpPr>
          <p:spPr>
            <a:xfrm>
              <a:off x="1099163" y="2946855"/>
              <a:ext cx="7939694" cy="8418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68255" tIns="60960" rIns="60960" bIns="60960" numCol="1" spcCol="1270" anchor="ctr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 dirty="0">
                  <a:solidFill>
                    <a:schemeClr val="bg1">
                      <a:lumMod val="95000"/>
                    </a:schemeClr>
                  </a:solidFill>
                </a:rPr>
                <a:t>Case studies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CFB5AF12-E664-422D-8AFD-68C65E3BE7DF}"/>
              </a:ext>
            </a:extLst>
          </p:cNvPr>
          <p:cNvSpPr/>
          <p:nvPr/>
        </p:nvSpPr>
        <p:spPr>
          <a:xfrm>
            <a:off x="2082299" y="4163001"/>
            <a:ext cx="1052370" cy="1052370"/>
          </a:xfrm>
          <a:prstGeom prst="ellipse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84347D9-C64F-4B97-B0D2-B4369BEE4465}"/>
              </a:ext>
            </a:extLst>
          </p:cNvPr>
          <p:cNvGrpSpPr/>
          <p:nvPr/>
        </p:nvGrpSpPr>
        <p:grpSpPr>
          <a:xfrm>
            <a:off x="2125806" y="5531301"/>
            <a:ext cx="8422372" cy="841896"/>
            <a:chOff x="616485" y="4209918"/>
            <a:chExt cx="8422372" cy="84189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F082B75-38DE-45D1-9F07-01AB22099336}"/>
                </a:ext>
              </a:extLst>
            </p:cNvPr>
            <p:cNvSpPr/>
            <p:nvPr/>
          </p:nvSpPr>
          <p:spPr>
            <a:xfrm>
              <a:off x="616485" y="4209918"/>
              <a:ext cx="8422372" cy="841896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66EA3C3-DC3C-447B-8C13-F5575C5FBDF3}"/>
                </a:ext>
              </a:extLst>
            </p:cNvPr>
            <p:cNvSpPr txBox="1"/>
            <p:nvPr/>
          </p:nvSpPr>
          <p:spPr>
            <a:xfrm>
              <a:off x="616485" y="4209918"/>
              <a:ext cx="8422372" cy="8418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68255" tIns="60960" rIns="60960" bIns="60960" numCol="1" spcCol="1270" anchor="ctr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 dirty="0">
                  <a:solidFill>
                    <a:schemeClr val="bg1">
                      <a:lumMod val="95000"/>
                    </a:schemeClr>
                  </a:solidFill>
                </a:rPr>
                <a:t>Future </a:t>
              </a:r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6E1A772D-1583-47E7-8710-5E173334BA41}"/>
              </a:ext>
            </a:extLst>
          </p:cNvPr>
          <p:cNvSpPr/>
          <p:nvPr/>
        </p:nvSpPr>
        <p:spPr>
          <a:xfrm>
            <a:off x="1599621" y="5426064"/>
            <a:ext cx="1052370" cy="1052370"/>
          </a:xfrm>
          <a:prstGeom prst="ellipse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E594ABC-8314-457C-A97B-CA522542D5ED}"/>
              </a:ext>
            </a:extLst>
          </p:cNvPr>
          <p:cNvSpPr/>
          <p:nvPr/>
        </p:nvSpPr>
        <p:spPr>
          <a:xfrm>
            <a:off x="2951018" y="83127"/>
            <a:ext cx="6373092" cy="717978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SEQUENCE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4C29B7-F26E-4630-81B6-03D5CF84DA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444" y="1675144"/>
            <a:ext cx="1013508" cy="106391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36C68A9-552F-4768-A810-C3C1F40BD3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967" y="5468664"/>
            <a:ext cx="1052370" cy="101082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9DBC974-3215-4F45-917B-DDFF6A6B99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299" y="4181564"/>
            <a:ext cx="1041803" cy="101350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A48E0F8-5114-4828-94CF-C19577FFB1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596" y="2921078"/>
            <a:ext cx="1013508" cy="101350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65306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F332E124-9789-4BD2-A115-D91D2D226D19}"/>
              </a:ext>
            </a:extLst>
          </p:cNvPr>
          <p:cNvSpPr/>
          <p:nvPr/>
        </p:nvSpPr>
        <p:spPr>
          <a:xfrm>
            <a:off x="2951018" y="83127"/>
            <a:ext cx="6373092" cy="717978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INTRO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A2EDD61-CA41-BF66-DEF2-FBD0B53501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6634424"/>
              </p:ext>
            </p:extLst>
          </p:nvPr>
        </p:nvGraphicFramePr>
        <p:xfrm>
          <a:off x="1265278" y="1083249"/>
          <a:ext cx="9719655" cy="5838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1EFA92B6-2760-DEBA-2D6E-CA1C3243789F}"/>
              </a:ext>
            </a:extLst>
          </p:cNvPr>
          <p:cNvGrpSpPr/>
          <p:nvPr/>
        </p:nvGrpSpPr>
        <p:grpSpPr>
          <a:xfrm>
            <a:off x="4621454" y="2207470"/>
            <a:ext cx="2949092" cy="832184"/>
            <a:chOff x="4816023" y="1552932"/>
            <a:chExt cx="2559954" cy="1431923"/>
          </a:xfrm>
        </p:grpSpPr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EB0B28A1-4E00-A818-6322-67DA06A97E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6023" y="1552932"/>
              <a:ext cx="2559953" cy="715963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137160" tIns="34290" rIns="137160" bIns="3429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ts val="1050"/>
                </a:lnSpc>
              </a:pPr>
              <a:r>
                <a:rPr lang="en-US" b="1" cap="all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TERTIARY HEALTHCARE</a:t>
              </a:r>
            </a:p>
          </p:txBody>
        </p:sp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CF34FB0C-08D7-8741-715E-8372959FCE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6024" y="2268892"/>
              <a:ext cx="2559953" cy="715963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37160" tIns="34290" rIns="137160" bIns="3429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ts val="1050"/>
                </a:lnSpc>
              </a:pPr>
              <a:r>
                <a:rPr lang="en-US" sz="1000" b="1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TEACHING HOSPITALS &amp; SPECIALIZED HOSPITALS</a:t>
              </a:r>
              <a:endParaRPr lang="en-US" sz="11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8" name="Rectangle 21">
            <a:extLst>
              <a:ext uri="{FF2B5EF4-FFF2-40B4-BE49-F238E27FC236}">
                <a16:creationId xmlns:a16="http://schemas.microsoft.com/office/drawing/2014/main" id="{5BFF7DCD-644A-5506-A0DB-7916708EA3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789" y="4944394"/>
            <a:ext cx="2949091" cy="41609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wrap="square" lIns="137160" tIns="34290" rIns="137160" bIns="3429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050"/>
              </a:lnSpc>
            </a:pPr>
            <a:r>
              <a:rPr lang="en-US" b="1" cap="all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Primary healthcare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C39101C-D7FE-B639-78E4-79CA425DDC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748" y="3414472"/>
            <a:ext cx="2949091" cy="416093"/>
          </a:xfrm>
          <a:prstGeom prst="rect">
            <a:avLst/>
          </a:prstGeom>
          <a:solidFill>
            <a:schemeClr val="accent4"/>
          </a:solidFill>
          <a:ln>
            <a:solidFill>
              <a:srgbClr val="FFC000"/>
            </a:solidFill>
          </a:ln>
        </p:spPr>
        <p:txBody>
          <a:bodyPr vert="horz" wrap="square" lIns="137160" tIns="34290" rIns="137160" bIns="3429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050"/>
              </a:lnSpc>
            </a:pPr>
            <a:r>
              <a:rPr lang="en-US" b="1" cap="all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SECANDARY HEALTHCARE</a:t>
            </a:r>
          </a:p>
        </p:txBody>
      </p:sp>
      <p:sp>
        <p:nvSpPr>
          <p:cNvPr id="14" name="Rectangle 32">
            <a:extLst>
              <a:ext uri="{FF2B5EF4-FFF2-40B4-BE49-F238E27FC236}">
                <a16:creationId xmlns:a16="http://schemas.microsoft.com/office/drawing/2014/main" id="{FD6D48F1-540C-2BD4-3A00-F365FAAC96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1044" y="5661636"/>
            <a:ext cx="2030668" cy="415788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lIns="137160" tIns="34290" rIns="137160" bIns="3429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050"/>
              </a:lnSpc>
            </a:pPr>
            <a:r>
              <a:rPr lang="en-US" sz="1050" b="1" cap="all" dirty="0">
                <a:ln w="0"/>
                <a:solidFill>
                  <a:schemeClr val="tx1">
                    <a:lumMod val="50000"/>
                  </a:schemeClr>
                </a:solidFill>
              </a:rPr>
              <a:t>BHU</a:t>
            </a:r>
          </a:p>
        </p:txBody>
      </p:sp>
      <p:sp>
        <p:nvSpPr>
          <p:cNvPr id="17" name="Rectangle 32">
            <a:extLst>
              <a:ext uri="{FF2B5EF4-FFF2-40B4-BE49-F238E27FC236}">
                <a16:creationId xmlns:a16="http://schemas.microsoft.com/office/drawing/2014/main" id="{4AB6B5EF-DBA9-9A71-8728-F768D4C669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2345" y="5661636"/>
            <a:ext cx="2030668" cy="415788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lIns="137160" tIns="34290" rIns="137160" bIns="3429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050"/>
              </a:lnSpc>
            </a:pPr>
            <a:r>
              <a:rPr lang="en-US" sz="1050" b="1" cap="all" dirty="0">
                <a:ln w="0"/>
                <a:solidFill>
                  <a:schemeClr val="tx1">
                    <a:lumMod val="50000"/>
                  </a:schemeClr>
                </a:solidFill>
              </a:rPr>
              <a:t>RHU</a:t>
            </a:r>
          </a:p>
        </p:txBody>
      </p:sp>
      <p:sp>
        <p:nvSpPr>
          <p:cNvPr id="20" name="Rectangle 32">
            <a:extLst>
              <a:ext uri="{FF2B5EF4-FFF2-40B4-BE49-F238E27FC236}">
                <a16:creationId xmlns:a16="http://schemas.microsoft.com/office/drawing/2014/main" id="{296566F0-A049-A9B8-78F9-C7D6E04B80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3647" y="5661636"/>
            <a:ext cx="2030668" cy="415788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lIns="137160" tIns="34290" rIns="137160" bIns="3429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050"/>
              </a:lnSpc>
            </a:pPr>
            <a:r>
              <a:rPr lang="en-US" sz="1050" b="1" cap="all" dirty="0">
                <a:ln w="0"/>
                <a:solidFill>
                  <a:schemeClr val="tx1">
                    <a:lumMod val="50000"/>
                  </a:schemeClr>
                </a:solidFill>
              </a:rPr>
              <a:t>DESPENSIIRES</a:t>
            </a:r>
          </a:p>
        </p:txBody>
      </p:sp>
      <p:sp>
        <p:nvSpPr>
          <p:cNvPr id="23" name="Rectangle 32">
            <a:extLst>
              <a:ext uri="{FF2B5EF4-FFF2-40B4-BE49-F238E27FC236}">
                <a16:creationId xmlns:a16="http://schemas.microsoft.com/office/drawing/2014/main" id="{C84AE2EA-4A78-112B-FAAB-3CC04EC0C5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1319" y="4057284"/>
            <a:ext cx="2030668" cy="4157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lIns="137160" tIns="34290" rIns="137160" bIns="3429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050"/>
              </a:lnSpc>
            </a:pPr>
            <a:r>
              <a:rPr lang="en-US" sz="1050" b="1" cap="all" dirty="0">
                <a:ln w="0"/>
                <a:solidFill>
                  <a:schemeClr val="tx1">
                    <a:lumMod val="50000"/>
                  </a:schemeClr>
                </a:solidFill>
              </a:rPr>
              <a:t>DHQ</a:t>
            </a:r>
          </a:p>
        </p:txBody>
      </p:sp>
      <p:sp>
        <p:nvSpPr>
          <p:cNvPr id="27" name="Rectangle 32">
            <a:extLst>
              <a:ext uri="{FF2B5EF4-FFF2-40B4-BE49-F238E27FC236}">
                <a16:creationId xmlns:a16="http://schemas.microsoft.com/office/drawing/2014/main" id="{C24FA665-136F-7378-81E0-F231AC27E3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2621" y="4057284"/>
            <a:ext cx="2030668" cy="4157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lIns="137160" tIns="34290" rIns="137160" bIns="3429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050"/>
              </a:lnSpc>
            </a:pPr>
            <a:r>
              <a:rPr lang="en-US" sz="1050" b="1" cap="all" dirty="0">
                <a:ln w="0"/>
                <a:solidFill>
                  <a:schemeClr val="tx1">
                    <a:lumMod val="50000"/>
                  </a:schemeClr>
                </a:solidFill>
              </a:rPr>
              <a:t>THQ</a:t>
            </a:r>
          </a:p>
        </p:txBody>
      </p: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99CD80EC-84B6-2B7A-EE3A-B0AB98264D1C}"/>
              </a:ext>
            </a:extLst>
          </p:cNvPr>
          <p:cNvCxnSpPr>
            <a:cxnSpLocks/>
            <a:stCxn id="8" idx="0"/>
          </p:cNvCxnSpPr>
          <p:nvPr/>
        </p:nvCxnSpPr>
        <p:spPr>
          <a:xfrm rot="5400000" flipH="1" flipV="1">
            <a:off x="4558868" y="3357515"/>
            <a:ext cx="1093346" cy="2080412"/>
          </a:xfrm>
          <a:prstGeom prst="bentConnector2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44AD2ED4-1250-0C39-528F-93BF67DF86DB}"/>
              </a:ext>
            </a:extLst>
          </p:cNvPr>
          <p:cNvCxnSpPr>
            <a:cxnSpLocks/>
            <a:stCxn id="11" idx="0"/>
            <a:endCxn id="6" idx="2"/>
          </p:cNvCxnSpPr>
          <p:nvPr/>
        </p:nvCxnSpPr>
        <p:spPr>
          <a:xfrm rot="16200000" flipV="1">
            <a:off x="6670739" y="2464916"/>
            <a:ext cx="374818" cy="1524293"/>
          </a:xfrm>
          <a:prstGeom prst="bentConnector3">
            <a:avLst>
              <a:gd name="adj1" fmla="val 50000"/>
            </a:avLst>
          </a:prstGeom>
          <a:ln>
            <a:headEnd type="none" w="med" len="med"/>
            <a:tailEnd type="arrow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7" name="Connector: Elbow 36">
            <a:extLst>
              <a:ext uri="{FF2B5EF4-FFF2-40B4-BE49-F238E27FC236}">
                <a16:creationId xmlns:a16="http://schemas.microsoft.com/office/drawing/2014/main" id="{203A555F-2298-6AB0-3594-34BBEB6F5F4F}"/>
              </a:ext>
            </a:extLst>
          </p:cNvPr>
          <p:cNvCxnSpPr>
            <a:cxnSpLocks/>
            <a:endCxn id="23" idx="0"/>
          </p:cNvCxnSpPr>
          <p:nvPr/>
        </p:nvCxnSpPr>
        <p:spPr>
          <a:xfrm rot="5400000">
            <a:off x="7074556" y="3511545"/>
            <a:ext cx="267836" cy="823642"/>
          </a:xfrm>
          <a:prstGeom prst="bentConnector3">
            <a:avLst>
              <a:gd name="adj1" fmla="val 50000"/>
            </a:avLst>
          </a:prstGeom>
          <a:ln w="31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A48DFED6-39DD-C153-70A5-EF1C5B76E2E7}"/>
              </a:ext>
            </a:extLst>
          </p:cNvPr>
          <p:cNvCxnSpPr>
            <a:cxnSpLocks/>
            <a:endCxn id="27" idx="0"/>
          </p:cNvCxnSpPr>
          <p:nvPr/>
        </p:nvCxnSpPr>
        <p:spPr>
          <a:xfrm rot="16200000" flipH="1">
            <a:off x="7775207" y="3634536"/>
            <a:ext cx="267836" cy="577660"/>
          </a:xfrm>
          <a:prstGeom prst="bentConnector3">
            <a:avLst>
              <a:gd name="adj1" fmla="val 50000"/>
            </a:avLst>
          </a:prstGeom>
          <a:ln w="31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164E3C9D-8F09-2CF8-E5C7-66B04250423A}"/>
              </a:ext>
            </a:extLst>
          </p:cNvPr>
          <p:cNvCxnSpPr>
            <a:cxnSpLocks/>
          </p:cNvCxnSpPr>
          <p:nvPr/>
        </p:nvCxnSpPr>
        <p:spPr>
          <a:xfrm rot="5400000">
            <a:off x="2941940" y="4517632"/>
            <a:ext cx="267836" cy="1978958"/>
          </a:xfrm>
          <a:prstGeom prst="bentConnector3">
            <a:avLst>
              <a:gd name="adj1" fmla="val 50000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0298F248-504C-CDB5-A7EF-B0D5E67CED78}"/>
              </a:ext>
            </a:extLst>
          </p:cNvPr>
          <p:cNvCxnSpPr>
            <a:cxnSpLocks/>
          </p:cNvCxnSpPr>
          <p:nvPr/>
        </p:nvCxnSpPr>
        <p:spPr>
          <a:xfrm rot="5400000">
            <a:off x="3642591" y="5218283"/>
            <a:ext cx="267836" cy="577657"/>
          </a:xfrm>
          <a:prstGeom prst="bentConnector3">
            <a:avLst>
              <a:gd name="adj1" fmla="val 50000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Connector: Elbow 41">
            <a:extLst>
              <a:ext uri="{FF2B5EF4-FFF2-40B4-BE49-F238E27FC236}">
                <a16:creationId xmlns:a16="http://schemas.microsoft.com/office/drawing/2014/main" id="{D86F1050-AA87-6016-73BA-AD1E7259853B}"/>
              </a:ext>
            </a:extLst>
          </p:cNvPr>
          <p:cNvCxnSpPr>
            <a:cxnSpLocks/>
          </p:cNvCxnSpPr>
          <p:nvPr/>
        </p:nvCxnSpPr>
        <p:spPr>
          <a:xfrm rot="16200000" flipH="1">
            <a:off x="4343241" y="5095288"/>
            <a:ext cx="267836" cy="823645"/>
          </a:xfrm>
          <a:prstGeom prst="bentConnector3">
            <a:avLst>
              <a:gd name="adj1" fmla="val 50000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3AA36451-E2E3-C51E-045E-A158CA1CC52F}"/>
              </a:ext>
            </a:extLst>
          </p:cNvPr>
          <p:cNvSpPr txBox="1"/>
          <p:nvPr/>
        </p:nvSpPr>
        <p:spPr>
          <a:xfrm>
            <a:off x="2880506" y="6324374"/>
            <a:ext cx="6514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pc="300" dirty="0">
                <a:solidFill>
                  <a:schemeClr val="bg1"/>
                </a:solidFill>
              </a:rPr>
              <a:t>Healthcare Structure Of Pakistan</a:t>
            </a:r>
          </a:p>
        </p:txBody>
      </p:sp>
    </p:spTree>
    <p:extLst>
      <p:ext uri="{BB962C8B-B14F-4D97-AF65-F5344CB8AC3E}">
        <p14:creationId xmlns:p14="http://schemas.microsoft.com/office/powerpoint/2010/main" val="1395934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Graphic spid="3" grpId="0">
        <p:bldAsOne/>
      </p:bldGraphic>
      <p:bldP spid="8" grpId="0" animBg="1"/>
      <p:bldP spid="11" grpId="0" animBg="1"/>
      <p:bldP spid="14" grpId="0" animBg="1"/>
      <p:bldP spid="17" grpId="0" animBg="1"/>
      <p:bldP spid="20" grpId="0" animBg="1"/>
      <p:bldP spid="23" grpId="0" animBg="1"/>
      <p:bldP spid="27" grpId="0" animBg="1"/>
      <p:bldP spid="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B35AC61-8AE5-49D2-A649-6D79DFA4527E}"/>
              </a:ext>
            </a:extLst>
          </p:cNvPr>
          <p:cNvSpPr/>
          <p:nvPr/>
        </p:nvSpPr>
        <p:spPr>
          <a:xfrm>
            <a:off x="3719944" y="5089523"/>
            <a:ext cx="4772891" cy="8705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2"/>
                </a:solidFill>
              </a:rPr>
              <a:t>Increase patient load in Hospitals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28D532C-8A7D-467E-B41E-394B7390A795}"/>
              </a:ext>
            </a:extLst>
          </p:cNvPr>
          <p:cNvGrpSpPr/>
          <p:nvPr/>
        </p:nvGrpSpPr>
        <p:grpSpPr>
          <a:xfrm>
            <a:off x="116392" y="2678526"/>
            <a:ext cx="1500948" cy="1500948"/>
            <a:chOff x="11111" y="2318692"/>
            <a:chExt cx="1500948" cy="1500948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6470C9E-4504-4AE9-A333-350E2E52A5DE}"/>
                </a:ext>
              </a:extLst>
            </p:cNvPr>
            <p:cNvSpPr/>
            <p:nvPr/>
          </p:nvSpPr>
          <p:spPr>
            <a:xfrm>
              <a:off x="11111" y="2318692"/>
              <a:ext cx="1500948" cy="150094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2" name="Oval 4">
              <a:extLst>
                <a:ext uri="{FF2B5EF4-FFF2-40B4-BE49-F238E27FC236}">
                  <a16:creationId xmlns:a16="http://schemas.microsoft.com/office/drawing/2014/main" id="{78E0A743-D275-4EA1-BC46-FA3E56C827CC}"/>
                </a:ext>
              </a:extLst>
            </p:cNvPr>
            <p:cNvSpPr txBox="1"/>
            <p:nvPr/>
          </p:nvSpPr>
          <p:spPr>
            <a:xfrm>
              <a:off x="230920" y="2538501"/>
              <a:ext cx="1061330" cy="10613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b="0" kern="1200" dirty="0"/>
                <a:t>Increase population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386239A-B223-4FE5-AA84-B10354E8D012}"/>
              </a:ext>
            </a:extLst>
          </p:cNvPr>
          <p:cNvGrpSpPr/>
          <p:nvPr/>
        </p:nvGrpSpPr>
        <p:grpSpPr>
          <a:xfrm>
            <a:off x="1739217" y="2993725"/>
            <a:ext cx="870550" cy="870550"/>
            <a:chOff x="1633936" y="2633891"/>
            <a:chExt cx="870550" cy="870550"/>
          </a:xfrm>
        </p:grpSpPr>
        <p:sp>
          <p:nvSpPr>
            <p:cNvPr id="29" name="Plus Sign 28">
              <a:extLst>
                <a:ext uri="{FF2B5EF4-FFF2-40B4-BE49-F238E27FC236}">
                  <a16:creationId xmlns:a16="http://schemas.microsoft.com/office/drawing/2014/main" id="{7617A8A3-408B-49E5-8F40-4A9CDC6A2059}"/>
                </a:ext>
              </a:extLst>
            </p:cNvPr>
            <p:cNvSpPr/>
            <p:nvPr/>
          </p:nvSpPr>
          <p:spPr>
            <a:xfrm>
              <a:off x="1633936" y="2633891"/>
              <a:ext cx="870550" cy="870550"/>
            </a:xfrm>
            <a:prstGeom prst="mathPlus">
              <a:avLst/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Plus Sign 6">
              <a:extLst>
                <a:ext uri="{FF2B5EF4-FFF2-40B4-BE49-F238E27FC236}">
                  <a16:creationId xmlns:a16="http://schemas.microsoft.com/office/drawing/2014/main" id="{915733F9-2907-42C4-8341-44819AF2E914}"/>
                </a:ext>
              </a:extLst>
            </p:cNvPr>
            <p:cNvSpPr txBox="1"/>
            <p:nvPr/>
          </p:nvSpPr>
          <p:spPr>
            <a:xfrm>
              <a:off x="1749327" y="2966789"/>
              <a:ext cx="639768" cy="2047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6831CE5-7413-4BA0-8A95-A7D982EB71D5}"/>
              </a:ext>
            </a:extLst>
          </p:cNvPr>
          <p:cNvGrpSpPr/>
          <p:nvPr/>
        </p:nvGrpSpPr>
        <p:grpSpPr>
          <a:xfrm>
            <a:off x="2731644" y="2678526"/>
            <a:ext cx="1500948" cy="1500948"/>
            <a:chOff x="2626363" y="2318692"/>
            <a:chExt cx="1500948" cy="1500948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E0583001-73D2-4887-B90D-81C21429EE48}"/>
                </a:ext>
              </a:extLst>
            </p:cNvPr>
            <p:cNvSpPr/>
            <p:nvPr/>
          </p:nvSpPr>
          <p:spPr>
            <a:xfrm>
              <a:off x="2626363" y="2318692"/>
              <a:ext cx="1500948" cy="150094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Oval 8">
              <a:extLst>
                <a:ext uri="{FF2B5EF4-FFF2-40B4-BE49-F238E27FC236}">
                  <a16:creationId xmlns:a16="http://schemas.microsoft.com/office/drawing/2014/main" id="{87CBE2A3-9D02-4F93-BB17-93195F26559D}"/>
                </a:ext>
              </a:extLst>
            </p:cNvPr>
            <p:cNvSpPr txBox="1"/>
            <p:nvPr/>
          </p:nvSpPr>
          <p:spPr>
            <a:xfrm>
              <a:off x="2846172" y="2538501"/>
              <a:ext cx="1061330" cy="10613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b="0" kern="1200" dirty="0"/>
                <a:t>Chronic disease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DE2384D-3DCB-478A-B41E-9859C2C3E4CD}"/>
              </a:ext>
            </a:extLst>
          </p:cNvPr>
          <p:cNvGrpSpPr/>
          <p:nvPr/>
        </p:nvGrpSpPr>
        <p:grpSpPr>
          <a:xfrm>
            <a:off x="4354470" y="2993725"/>
            <a:ext cx="870550" cy="870550"/>
            <a:chOff x="4249189" y="2633891"/>
            <a:chExt cx="870550" cy="870550"/>
          </a:xfrm>
        </p:grpSpPr>
        <p:sp>
          <p:nvSpPr>
            <p:cNvPr id="25" name="Plus Sign 24">
              <a:extLst>
                <a:ext uri="{FF2B5EF4-FFF2-40B4-BE49-F238E27FC236}">
                  <a16:creationId xmlns:a16="http://schemas.microsoft.com/office/drawing/2014/main" id="{C913C601-BC95-4231-808A-507C8D20BB2C}"/>
                </a:ext>
              </a:extLst>
            </p:cNvPr>
            <p:cNvSpPr/>
            <p:nvPr/>
          </p:nvSpPr>
          <p:spPr>
            <a:xfrm>
              <a:off x="4249189" y="2633891"/>
              <a:ext cx="870550" cy="870550"/>
            </a:xfrm>
            <a:prstGeom prst="mathPlus">
              <a:avLst/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Plus Sign 10">
              <a:extLst>
                <a:ext uri="{FF2B5EF4-FFF2-40B4-BE49-F238E27FC236}">
                  <a16:creationId xmlns:a16="http://schemas.microsoft.com/office/drawing/2014/main" id="{861F87BD-AAD3-472A-8CF6-7BF589613322}"/>
                </a:ext>
              </a:extLst>
            </p:cNvPr>
            <p:cNvSpPr txBox="1"/>
            <p:nvPr/>
          </p:nvSpPr>
          <p:spPr>
            <a:xfrm>
              <a:off x="4364580" y="2966789"/>
              <a:ext cx="639768" cy="2047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554EC8-5FF5-49C3-B4CE-17E1324C678C}"/>
              </a:ext>
            </a:extLst>
          </p:cNvPr>
          <p:cNvGrpSpPr/>
          <p:nvPr/>
        </p:nvGrpSpPr>
        <p:grpSpPr>
          <a:xfrm>
            <a:off x="5346897" y="2678526"/>
            <a:ext cx="1500948" cy="1500948"/>
            <a:chOff x="5241616" y="2318692"/>
            <a:chExt cx="1500948" cy="1500948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27BFA06-5756-4E62-95DA-E3859A57FE04}"/>
                </a:ext>
              </a:extLst>
            </p:cNvPr>
            <p:cNvSpPr/>
            <p:nvPr/>
          </p:nvSpPr>
          <p:spPr>
            <a:xfrm>
              <a:off x="5241616" y="2318692"/>
              <a:ext cx="1500948" cy="150094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Oval 12">
              <a:extLst>
                <a:ext uri="{FF2B5EF4-FFF2-40B4-BE49-F238E27FC236}">
                  <a16:creationId xmlns:a16="http://schemas.microsoft.com/office/drawing/2014/main" id="{F14FA10C-BC17-4F35-ABE7-E9F965FB5B43}"/>
                </a:ext>
              </a:extLst>
            </p:cNvPr>
            <p:cNvSpPr txBox="1"/>
            <p:nvPr/>
          </p:nvSpPr>
          <p:spPr>
            <a:xfrm>
              <a:off x="5461425" y="2538501"/>
              <a:ext cx="1061330" cy="10613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b="0" kern="1200" dirty="0"/>
                <a:t>Sedentary lifestyle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860B718-4322-49BF-922F-015D042EB7D1}"/>
              </a:ext>
            </a:extLst>
          </p:cNvPr>
          <p:cNvGrpSpPr/>
          <p:nvPr/>
        </p:nvGrpSpPr>
        <p:grpSpPr>
          <a:xfrm>
            <a:off x="6969723" y="2993725"/>
            <a:ext cx="870550" cy="870550"/>
            <a:chOff x="6864442" y="2633891"/>
            <a:chExt cx="870550" cy="870550"/>
          </a:xfrm>
        </p:grpSpPr>
        <p:sp>
          <p:nvSpPr>
            <p:cNvPr id="21" name="Plus Sign 20">
              <a:extLst>
                <a:ext uri="{FF2B5EF4-FFF2-40B4-BE49-F238E27FC236}">
                  <a16:creationId xmlns:a16="http://schemas.microsoft.com/office/drawing/2014/main" id="{BEFA0853-BEA7-4727-B483-7AA67F6189BD}"/>
                </a:ext>
              </a:extLst>
            </p:cNvPr>
            <p:cNvSpPr/>
            <p:nvPr/>
          </p:nvSpPr>
          <p:spPr>
            <a:xfrm>
              <a:off x="6864442" y="2633891"/>
              <a:ext cx="870550" cy="870550"/>
            </a:xfrm>
            <a:prstGeom prst="mathPlus">
              <a:avLst/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" name="Plus Sign 14">
              <a:extLst>
                <a:ext uri="{FF2B5EF4-FFF2-40B4-BE49-F238E27FC236}">
                  <a16:creationId xmlns:a16="http://schemas.microsoft.com/office/drawing/2014/main" id="{737A6398-4A14-4EC7-A1B9-5685D07BB947}"/>
                </a:ext>
              </a:extLst>
            </p:cNvPr>
            <p:cNvSpPr txBox="1"/>
            <p:nvPr/>
          </p:nvSpPr>
          <p:spPr>
            <a:xfrm>
              <a:off x="6979833" y="2966789"/>
              <a:ext cx="639768" cy="2047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1F0B29E-8037-4DF8-99A7-9D529A01456A}"/>
              </a:ext>
            </a:extLst>
          </p:cNvPr>
          <p:cNvGrpSpPr/>
          <p:nvPr/>
        </p:nvGrpSpPr>
        <p:grpSpPr>
          <a:xfrm>
            <a:off x="7962150" y="2678526"/>
            <a:ext cx="1500948" cy="1500948"/>
            <a:chOff x="7856869" y="2318692"/>
            <a:chExt cx="1500948" cy="1500948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2F5C570-6F48-46CF-BCFE-96A1965EEEF4}"/>
                </a:ext>
              </a:extLst>
            </p:cNvPr>
            <p:cNvSpPr/>
            <p:nvPr/>
          </p:nvSpPr>
          <p:spPr>
            <a:xfrm>
              <a:off x="7856869" y="2318692"/>
              <a:ext cx="1500948" cy="150094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Oval 16">
              <a:extLst>
                <a:ext uri="{FF2B5EF4-FFF2-40B4-BE49-F238E27FC236}">
                  <a16:creationId xmlns:a16="http://schemas.microsoft.com/office/drawing/2014/main" id="{62E1B9A4-0A6E-49F0-B1A8-9A624B183F54}"/>
                </a:ext>
              </a:extLst>
            </p:cNvPr>
            <p:cNvSpPr txBox="1"/>
            <p:nvPr/>
          </p:nvSpPr>
          <p:spPr>
            <a:xfrm>
              <a:off x="8076678" y="2538501"/>
              <a:ext cx="1061330" cy="10613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b="0" kern="1200" dirty="0"/>
                <a:t>Prime location of hospital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8D0C6A7-4A23-443E-A84E-FE068D507877}"/>
              </a:ext>
            </a:extLst>
          </p:cNvPr>
          <p:cNvGrpSpPr/>
          <p:nvPr/>
        </p:nvGrpSpPr>
        <p:grpSpPr>
          <a:xfrm>
            <a:off x="9460283" y="2993725"/>
            <a:ext cx="870550" cy="870550"/>
            <a:chOff x="9479695" y="2633891"/>
            <a:chExt cx="870550" cy="870550"/>
          </a:xfrm>
        </p:grpSpPr>
        <p:sp>
          <p:nvSpPr>
            <p:cNvPr id="17" name="Equals 16">
              <a:extLst>
                <a:ext uri="{FF2B5EF4-FFF2-40B4-BE49-F238E27FC236}">
                  <a16:creationId xmlns:a16="http://schemas.microsoft.com/office/drawing/2014/main" id="{DE0B1094-B5C6-4DF3-B761-C2BFEF60A897}"/>
                </a:ext>
              </a:extLst>
            </p:cNvPr>
            <p:cNvSpPr/>
            <p:nvPr/>
          </p:nvSpPr>
          <p:spPr>
            <a:xfrm>
              <a:off x="9479695" y="2633891"/>
              <a:ext cx="870550" cy="870550"/>
            </a:xfrm>
            <a:prstGeom prst="mathEqual">
              <a:avLst/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Equals 18">
              <a:extLst>
                <a:ext uri="{FF2B5EF4-FFF2-40B4-BE49-F238E27FC236}">
                  <a16:creationId xmlns:a16="http://schemas.microsoft.com/office/drawing/2014/main" id="{F69D1827-9CE9-44E0-AF08-BF5AB935DCBE}"/>
                </a:ext>
              </a:extLst>
            </p:cNvPr>
            <p:cNvSpPr txBox="1"/>
            <p:nvPr/>
          </p:nvSpPr>
          <p:spPr>
            <a:xfrm>
              <a:off x="9595086" y="2813224"/>
              <a:ext cx="639768" cy="51188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600" kern="120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B6AF1E0-D1B6-4AB5-BE81-440DD8E2FDCA}"/>
              </a:ext>
            </a:extLst>
          </p:cNvPr>
          <p:cNvGrpSpPr/>
          <p:nvPr/>
        </p:nvGrpSpPr>
        <p:grpSpPr>
          <a:xfrm>
            <a:off x="10242140" y="2244436"/>
            <a:ext cx="1963711" cy="2032023"/>
            <a:chOff x="10469378" y="2318692"/>
            <a:chExt cx="1500948" cy="150094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9DCC7FE-04EB-4D01-9899-56383A8F1CE3}"/>
                </a:ext>
              </a:extLst>
            </p:cNvPr>
            <p:cNvSpPr/>
            <p:nvPr/>
          </p:nvSpPr>
          <p:spPr>
            <a:xfrm>
              <a:off x="10469378" y="2318692"/>
              <a:ext cx="1500948" cy="150094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Oval 20">
              <a:extLst>
                <a:ext uri="{FF2B5EF4-FFF2-40B4-BE49-F238E27FC236}">
                  <a16:creationId xmlns:a16="http://schemas.microsoft.com/office/drawing/2014/main" id="{6C6A0A83-6A71-417E-9209-F180522F8AD5}"/>
                </a:ext>
              </a:extLst>
            </p:cNvPr>
            <p:cNvSpPr txBox="1"/>
            <p:nvPr/>
          </p:nvSpPr>
          <p:spPr>
            <a:xfrm>
              <a:off x="10689187" y="2538501"/>
              <a:ext cx="1061330" cy="10613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b="1" kern="1200" dirty="0"/>
                <a:t>Patient Overload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80600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5808C405-7A85-42D0-BC02-1C889FBDD0BE}"/>
              </a:ext>
            </a:extLst>
          </p:cNvPr>
          <p:cNvGrpSpPr/>
          <p:nvPr/>
        </p:nvGrpSpPr>
        <p:grpSpPr>
          <a:xfrm>
            <a:off x="3773738" y="43799"/>
            <a:ext cx="1840438" cy="1022465"/>
            <a:chOff x="3340883" y="0"/>
            <a:chExt cx="1840438" cy="1022465"/>
          </a:xfrm>
          <a:scene3d>
            <a:camera prst="orthographicFront"/>
            <a:lightRig rig="flat" dir="t"/>
          </a:scene3d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C4B8EA9C-48A7-40BF-B35A-B159C7612008}"/>
                </a:ext>
              </a:extLst>
            </p:cNvPr>
            <p:cNvSpPr/>
            <p:nvPr/>
          </p:nvSpPr>
          <p:spPr>
            <a:xfrm>
              <a:off x="3340883" y="0"/>
              <a:ext cx="1840438" cy="1022465"/>
            </a:xfrm>
            <a:prstGeom prst="roundRect">
              <a:avLst>
                <a:gd name="adj" fmla="val 10000"/>
              </a:avLst>
            </a:prstGeom>
            <a:sp3d extrusionH="12700" prstMaterial="plastic">
              <a:bevelT w="50800" h="50800"/>
            </a:sp3d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4" name="Rectangle: Rounded Corners 4">
              <a:extLst>
                <a:ext uri="{FF2B5EF4-FFF2-40B4-BE49-F238E27FC236}">
                  <a16:creationId xmlns:a16="http://schemas.microsoft.com/office/drawing/2014/main" id="{286B4086-D702-4FF8-AFD2-5BD468B5A3A2}"/>
                </a:ext>
              </a:extLst>
            </p:cNvPr>
            <p:cNvSpPr txBox="1"/>
            <p:nvPr/>
          </p:nvSpPr>
          <p:spPr>
            <a:xfrm>
              <a:off x="3370830" y="29947"/>
              <a:ext cx="1780544" cy="96257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200" kern="1200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B0FCD25-A2C3-482F-B18C-BD19CEB027C9}"/>
              </a:ext>
            </a:extLst>
          </p:cNvPr>
          <p:cNvGrpSpPr/>
          <p:nvPr/>
        </p:nvGrpSpPr>
        <p:grpSpPr>
          <a:xfrm>
            <a:off x="6432149" y="33170"/>
            <a:ext cx="1840438" cy="1022465"/>
            <a:chOff x="5999294" y="0"/>
            <a:chExt cx="1840438" cy="1022465"/>
          </a:xfrm>
          <a:scene3d>
            <a:camera prst="orthographicFront"/>
            <a:lightRig rig="flat" dir="t"/>
          </a:scene3d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896FA446-F6EE-4984-A2FA-E17146EE92B3}"/>
                </a:ext>
              </a:extLst>
            </p:cNvPr>
            <p:cNvSpPr/>
            <p:nvPr/>
          </p:nvSpPr>
          <p:spPr>
            <a:xfrm>
              <a:off x="5999294" y="0"/>
              <a:ext cx="1840438" cy="1022465"/>
            </a:xfrm>
            <a:prstGeom prst="roundRect">
              <a:avLst>
                <a:gd name="adj" fmla="val 10000"/>
              </a:avLst>
            </a:prstGeom>
            <a:sp3d extrusionH="12700" prstMaterial="plastic">
              <a:bevelT w="50800" h="50800"/>
            </a:sp3d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2" name="Rectangle: Rounded Corners 6">
              <a:extLst>
                <a:ext uri="{FF2B5EF4-FFF2-40B4-BE49-F238E27FC236}">
                  <a16:creationId xmlns:a16="http://schemas.microsoft.com/office/drawing/2014/main" id="{88E627BC-D770-4D3B-B08D-55FC3CF64C36}"/>
                </a:ext>
              </a:extLst>
            </p:cNvPr>
            <p:cNvSpPr txBox="1"/>
            <p:nvPr/>
          </p:nvSpPr>
          <p:spPr>
            <a:xfrm>
              <a:off x="6029241" y="29947"/>
              <a:ext cx="1780544" cy="96257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200" kern="1200"/>
            </a:p>
          </p:txBody>
        </p:sp>
      </p:grp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1D944A3C-02FB-45F7-8A98-0E4D6D00560A}"/>
              </a:ext>
            </a:extLst>
          </p:cNvPr>
          <p:cNvSpPr/>
          <p:nvPr/>
        </p:nvSpPr>
        <p:spPr>
          <a:xfrm>
            <a:off x="5639738" y="5101675"/>
            <a:ext cx="766849" cy="766849"/>
          </a:xfrm>
          <a:prstGeom prst="triangle">
            <a:avLst/>
          </a:prstGeom>
          <a:scene3d>
            <a:camera prst="orthographicFront"/>
            <a:lightRig rig="flat" dir="t"/>
          </a:scene3d>
          <a:sp3d extrusionH="12700" prstMaterial="plastic">
            <a:bevelT w="50800" h="50800"/>
          </a:sp3d>
        </p:spPr>
        <p:style>
          <a:ln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733D45-E189-41AB-BCB3-CCDB853AC1D7}"/>
              </a:ext>
            </a:extLst>
          </p:cNvPr>
          <p:cNvSpPr/>
          <p:nvPr/>
        </p:nvSpPr>
        <p:spPr>
          <a:xfrm rot="9508">
            <a:off x="3721912" y="4773072"/>
            <a:ext cx="4602501" cy="321838"/>
          </a:xfrm>
          <a:prstGeom prst="rect">
            <a:avLst/>
          </a:prstGeom>
          <a:scene3d>
            <a:camera prst="orthographicFront"/>
            <a:lightRig rig="flat" dir="t"/>
          </a:scene3d>
          <a:sp3d extrusionH="12700" prstMaterial="plastic">
            <a:bevelT w="50800" h="50800"/>
          </a:sp3d>
        </p:spPr>
        <p:style>
          <a:ln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11A2FA5-997C-4F1D-AD6A-5AF551C20A13}"/>
              </a:ext>
            </a:extLst>
          </p:cNvPr>
          <p:cNvGrpSpPr/>
          <p:nvPr/>
        </p:nvGrpSpPr>
        <p:grpSpPr>
          <a:xfrm rot="21369508">
            <a:off x="6490267" y="4128209"/>
            <a:ext cx="1826450" cy="630754"/>
            <a:chOff x="6057412" y="3437072"/>
            <a:chExt cx="1826450" cy="630754"/>
          </a:xfrm>
          <a:scene3d>
            <a:camera prst="orthographicFront"/>
            <a:lightRig rig="flat" dir="t"/>
          </a:scene3d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FD450768-137F-45B4-ACC4-7EBC86B3E9C5}"/>
                </a:ext>
              </a:extLst>
            </p:cNvPr>
            <p:cNvSpPr/>
            <p:nvPr/>
          </p:nvSpPr>
          <p:spPr>
            <a:xfrm rot="240000">
              <a:off x="6057412" y="3437072"/>
              <a:ext cx="1826450" cy="630754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Rectangle: Rounded Corners 10">
              <a:extLst>
                <a:ext uri="{FF2B5EF4-FFF2-40B4-BE49-F238E27FC236}">
                  <a16:creationId xmlns:a16="http://schemas.microsoft.com/office/drawing/2014/main" id="{E8A129E6-C612-4E68-BEDF-F9FD5428F0D7}"/>
                </a:ext>
              </a:extLst>
            </p:cNvPr>
            <p:cNvSpPr txBox="1"/>
            <p:nvPr/>
          </p:nvSpPr>
          <p:spPr>
            <a:xfrm rot="240000">
              <a:off x="6088203" y="3467863"/>
              <a:ext cx="1764868" cy="5691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kern="1200" dirty="0"/>
                <a:t>Increase hospital stay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7B5056D-879B-47BD-8F92-3B7C6A7A2B74}"/>
              </a:ext>
            </a:extLst>
          </p:cNvPr>
          <p:cNvGrpSpPr/>
          <p:nvPr/>
        </p:nvGrpSpPr>
        <p:grpSpPr>
          <a:xfrm rot="21369508">
            <a:off x="6519618" y="3475153"/>
            <a:ext cx="1826450" cy="630754"/>
            <a:chOff x="6108535" y="2762244"/>
            <a:chExt cx="1826450" cy="630754"/>
          </a:xfrm>
          <a:scene3d>
            <a:camera prst="orthographicFront"/>
            <a:lightRig rig="flat" dir="t"/>
          </a:scene3d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10063C90-4701-42CE-96B6-3977BE1044FD}"/>
                </a:ext>
              </a:extLst>
            </p:cNvPr>
            <p:cNvSpPr/>
            <p:nvPr/>
          </p:nvSpPr>
          <p:spPr>
            <a:xfrm rot="240000">
              <a:off x="6108535" y="2762244"/>
              <a:ext cx="1826450" cy="630754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alpha val="90000"/>
                <a:hueOff val="0"/>
                <a:satOff val="0"/>
                <a:lumOff val="0"/>
                <a:alphaOff val="-8000"/>
              </a:schemeClr>
            </a:fillRef>
            <a:effectRef idx="2">
              <a:schemeClr val="accent1">
                <a:alpha val="90000"/>
                <a:hueOff val="0"/>
                <a:satOff val="0"/>
                <a:lumOff val="0"/>
                <a:alphaOff val="-800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Rectangle: Rounded Corners 12">
              <a:extLst>
                <a:ext uri="{FF2B5EF4-FFF2-40B4-BE49-F238E27FC236}">
                  <a16:creationId xmlns:a16="http://schemas.microsoft.com/office/drawing/2014/main" id="{2D11E146-49D9-499F-8748-BEE16E5170B8}"/>
                </a:ext>
              </a:extLst>
            </p:cNvPr>
            <p:cNvSpPr txBox="1"/>
            <p:nvPr/>
          </p:nvSpPr>
          <p:spPr>
            <a:xfrm rot="240000">
              <a:off x="6139326" y="2793035"/>
              <a:ext cx="1764868" cy="5691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kern="1200" dirty="0"/>
                <a:t>Multiple visits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F298396-709F-4358-8386-F53A70F116F1}"/>
              </a:ext>
            </a:extLst>
          </p:cNvPr>
          <p:cNvGrpSpPr/>
          <p:nvPr/>
        </p:nvGrpSpPr>
        <p:grpSpPr>
          <a:xfrm rot="21369508">
            <a:off x="6527197" y="2822098"/>
            <a:ext cx="1826450" cy="630754"/>
            <a:chOff x="6159658" y="2087417"/>
            <a:chExt cx="1826450" cy="630754"/>
          </a:xfrm>
          <a:scene3d>
            <a:camera prst="orthographicFront"/>
            <a:lightRig rig="flat" dir="t"/>
          </a:scene3d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7DFDECFB-78F2-4F16-B4B9-A1C269AD6449}"/>
                </a:ext>
              </a:extLst>
            </p:cNvPr>
            <p:cNvSpPr/>
            <p:nvPr/>
          </p:nvSpPr>
          <p:spPr>
            <a:xfrm rot="240000">
              <a:off x="6159658" y="2087417"/>
              <a:ext cx="1826450" cy="630754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alpha val="90000"/>
                <a:hueOff val="0"/>
                <a:satOff val="0"/>
                <a:lumOff val="0"/>
                <a:alphaOff val="-16000"/>
              </a:schemeClr>
            </a:fillRef>
            <a:effectRef idx="2">
              <a:schemeClr val="accent1">
                <a:alpha val="90000"/>
                <a:hueOff val="0"/>
                <a:satOff val="0"/>
                <a:lumOff val="0"/>
                <a:alphaOff val="-1600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: Rounded Corners 14">
              <a:extLst>
                <a:ext uri="{FF2B5EF4-FFF2-40B4-BE49-F238E27FC236}">
                  <a16:creationId xmlns:a16="http://schemas.microsoft.com/office/drawing/2014/main" id="{CE6BB210-7F5B-476F-87B2-E0BEA439ACCB}"/>
                </a:ext>
              </a:extLst>
            </p:cNvPr>
            <p:cNvSpPr txBox="1"/>
            <p:nvPr/>
          </p:nvSpPr>
          <p:spPr>
            <a:xfrm rot="240000">
              <a:off x="6190449" y="2118208"/>
              <a:ext cx="1764868" cy="5691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kern="1200" dirty="0"/>
                <a:t>Food &amp; travel cost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7237BFF-1A95-40C9-AB41-663C4D822A67}"/>
              </a:ext>
            </a:extLst>
          </p:cNvPr>
          <p:cNvGrpSpPr/>
          <p:nvPr/>
        </p:nvGrpSpPr>
        <p:grpSpPr>
          <a:xfrm rot="21369508">
            <a:off x="6534777" y="2158156"/>
            <a:ext cx="1826450" cy="630754"/>
            <a:chOff x="6210782" y="1412589"/>
            <a:chExt cx="1826450" cy="630754"/>
          </a:xfrm>
          <a:scene3d>
            <a:camera prst="orthographicFront"/>
            <a:lightRig rig="flat" dir="t"/>
          </a:scene3d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8E0CD716-615E-4E1D-AA32-6D8603EE6E91}"/>
                </a:ext>
              </a:extLst>
            </p:cNvPr>
            <p:cNvSpPr/>
            <p:nvPr/>
          </p:nvSpPr>
          <p:spPr>
            <a:xfrm rot="240000">
              <a:off x="6210782" y="1412589"/>
              <a:ext cx="1826450" cy="630754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alpha val="90000"/>
                <a:hueOff val="0"/>
                <a:satOff val="0"/>
                <a:lumOff val="0"/>
                <a:alphaOff val="-24000"/>
              </a:schemeClr>
            </a:fillRef>
            <a:effectRef idx="2">
              <a:schemeClr val="accent1">
                <a:alpha val="90000"/>
                <a:hueOff val="0"/>
                <a:satOff val="0"/>
                <a:lumOff val="0"/>
                <a:alphaOff val="-2400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Rectangle: Rounded Corners 16">
              <a:extLst>
                <a:ext uri="{FF2B5EF4-FFF2-40B4-BE49-F238E27FC236}">
                  <a16:creationId xmlns:a16="http://schemas.microsoft.com/office/drawing/2014/main" id="{23895FC8-D6F5-4B53-991F-7666DB2827CF}"/>
                </a:ext>
              </a:extLst>
            </p:cNvPr>
            <p:cNvSpPr txBox="1"/>
            <p:nvPr/>
          </p:nvSpPr>
          <p:spPr>
            <a:xfrm rot="240000">
              <a:off x="6252182" y="1444092"/>
              <a:ext cx="1764868" cy="5691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kern="1200" dirty="0"/>
                <a:t>Stressful </a:t>
              </a:r>
              <a:r>
                <a:rPr lang="en-US" sz="2200" kern="1200" dirty="0" err="1"/>
                <a:t>envoirment</a:t>
              </a:r>
              <a:endParaRPr lang="en-US" sz="2200" kern="1200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71512AB-7531-4E60-AFFD-72C98E1724B6}"/>
              </a:ext>
            </a:extLst>
          </p:cNvPr>
          <p:cNvGrpSpPr/>
          <p:nvPr/>
        </p:nvGrpSpPr>
        <p:grpSpPr>
          <a:xfrm rot="21369508">
            <a:off x="3765361" y="4114629"/>
            <a:ext cx="1826450" cy="630754"/>
            <a:chOff x="3399001" y="3253028"/>
            <a:chExt cx="1826450" cy="630754"/>
          </a:xfrm>
          <a:scene3d>
            <a:camera prst="orthographicFront"/>
            <a:lightRig rig="flat" dir="t"/>
          </a:scene3d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5C86E649-9625-48FD-8DA9-0D3F774A04D7}"/>
                </a:ext>
              </a:extLst>
            </p:cNvPr>
            <p:cNvSpPr/>
            <p:nvPr/>
          </p:nvSpPr>
          <p:spPr>
            <a:xfrm rot="240000">
              <a:off x="3399001" y="3253028"/>
              <a:ext cx="1826450" cy="630754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alpha val="90000"/>
                <a:hueOff val="0"/>
                <a:satOff val="0"/>
                <a:lumOff val="0"/>
                <a:alphaOff val="-32000"/>
              </a:schemeClr>
            </a:fillRef>
            <a:effectRef idx="2">
              <a:schemeClr val="accent1">
                <a:alpha val="90000"/>
                <a:hueOff val="0"/>
                <a:satOff val="0"/>
                <a:lumOff val="0"/>
                <a:alphaOff val="-3200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" name="Rectangle: Rounded Corners 18">
              <a:extLst>
                <a:ext uri="{FF2B5EF4-FFF2-40B4-BE49-F238E27FC236}">
                  <a16:creationId xmlns:a16="http://schemas.microsoft.com/office/drawing/2014/main" id="{F21DA3EF-FEFE-4304-BBDF-F3E649EDE286}"/>
                </a:ext>
              </a:extLst>
            </p:cNvPr>
            <p:cNvSpPr txBox="1"/>
            <p:nvPr/>
          </p:nvSpPr>
          <p:spPr>
            <a:xfrm rot="240000">
              <a:off x="3429792" y="3283819"/>
              <a:ext cx="1764868" cy="5691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kern="1200" dirty="0"/>
                <a:t>Physician burnout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5627507-9BF2-4914-8DD4-11D02B482669}"/>
              </a:ext>
            </a:extLst>
          </p:cNvPr>
          <p:cNvGrpSpPr/>
          <p:nvPr/>
        </p:nvGrpSpPr>
        <p:grpSpPr>
          <a:xfrm rot="21369508">
            <a:off x="3755331" y="3239346"/>
            <a:ext cx="1838087" cy="831044"/>
            <a:chOff x="3450124" y="2578200"/>
            <a:chExt cx="1826450" cy="630754"/>
          </a:xfrm>
          <a:scene3d>
            <a:camera prst="orthographicFront"/>
            <a:lightRig rig="flat" dir="t"/>
          </a:scene3d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B9D362B8-F8E2-4A4A-8752-C2C959D80A74}"/>
                </a:ext>
              </a:extLst>
            </p:cNvPr>
            <p:cNvSpPr/>
            <p:nvPr/>
          </p:nvSpPr>
          <p:spPr>
            <a:xfrm rot="240000">
              <a:off x="3450124" y="2578200"/>
              <a:ext cx="1826450" cy="630754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alpha val="90000"/>
                <a:hueOff val="0"/>
                <a:satOff val="0"/>
                <a:lumOff val="0"/>
                <a:alphaOff val="-40000"/>
              </a:schemeClr>
            </a:fillRef>
            <a:effectRef idx="2">
              <a:schemeClr val="accent1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Rectangle: Rounded Corners 20">
              <a:extLst>
                <a:ext uri="{FF2B5EF4-FFF2-40B4-BE49-F238E27FC236}">
                  <a16:creationId xmlns:a16="http://schemas.microsoft.com/office/drawing/2014/main" id="{EF9BFD89-EFCD-4F3B-93B9-4CD5A8079226}"/>
                </a:ext>
              </a:extLst>
            </p:cNvPr>
            <p:cNvSpPr txBox="1"/>
            <p:nvPr/>
          </p:nvSpPr>
          <p:spPr>
            <a:xfrm rot="240000">
              <a:off x="3480915" y="2608991"/>
              <a:ext cx="1764868" cy="5691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kern="1200" dirty="0"/>
                <a:t>Work life imbalance </a:t>
              </a:r>
            </a:p>
          </p:txBody>
        </p:sp>
      </p:grpSp>
      <p:pic>
        <p:nvPicPr>
          <p:cNvPr id="8" name="Graphic 7" descr="Wheelchair Access">
            <a:extLst>
              <a:ext uri="{FF2B5EF4-FFF2-40B4-BE49-F238E27FC236}">
                <a16:creationId xmlns:a16="http://schemas.microsoft.com/office/drawing/2014/main" id="{4BBDF300-3AE4-4FB2-93CD-8498378C95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94142" y="-8387"/>
            <a:ext cx="914400" cy="914400"/>
          </a:xfrm>
          <a:prstGeom prst="rect">
            <a:avLst/>
          </a:prstGeom>
        </p:spPr>
      </p:pic>
      <p:pic>
        <p:nvPicPr>
          <p:cNvPr id="6" name="Graphic 5" descr="Doctor">
            <a:extLst>
              <a:ext uri="{FF2B5EF4-FFF2-40B4-BE49-F238E27FC236}">
                <a16:creationId xmlns:a16="http://schemas.microsoft.com/office/drawing/2014/main" id="{E2AE2F9E-D7D8-4BA5-AFA6-8D7DE1FCC7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38876" y="15953"/>
            <a:ext cx="914400" cy="914400"/>
          </a:xfrm>
          <a:prstGeom prst="rect">
            <a:avLst/>
          </a:prstGeom>
        </p:spPr>
      </p:pic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EA2DC04D-95C0-4FBE-85EC-65D8F25D2596}"/>
              </a:ext>
            </a:extLst>
          </p:cNvPr>
          <p:cNvSpPr/>
          <p:nvPr/>
        </p:nvSpPr>
        <p:spPr>
          <a:xfrm>
            <a:off x="3048000" y="5943600"/>
            <a:ext cx="5943600" cy="71673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2"/>
                </a:solidFill>
              </a:rPr>
              <a:t>Problems faced by hospital staff and patients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784E192-2AFF-471A-BE2D-50BFCAA96665}"/>
              </a:ext>
            </a:extLst>
          </p:cNvPr>
          <p:cNvGrpSpPr/>
          <p:nvPr/>
        </p:nvGrpSpPr>
        <p:grpSpPr>
          <a:xfrm rot="21369508">
            <a:off x="3667675" y="2289417"/>
            <a:ext cx="1945250" cy="922767"/>
            <a:chOff x="3446432" y="2578200"/>
            <a:chExt cx="1844590" cy="630754"/>
          </a:xfrm>
          <a:scene3d>
            <a:camera prst="orthographicFront"/>
            <a:lightRig rig="flat" dir="t"/>
          </a:scene3d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58F0B4AD-0710-46AF-890C-899FB39FEFD1}"/>
                </a:ext>
              </a:extLst>
            </p:cNvPr>
            <p:cNvSpPr/>
            <p:nvPr/>
          </p:nvSpPr>
          <p:spPr>
            <a:xfrm rot="240000">
              <a:off x="3450124" y="2578200"/>
              <a:ext cx="1826450" cy="630754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alpha val="90000"/>
                <a:hueOff val="0"/>
                <a:satOff val="0"/>
                <a:lumOff val="0"/>
                <a:alphaOff val="-40000"/>
              </a:schemeClr>
            </a:fillRef>
            <a:effectRef idx="2">
              <a:schemeClr val="accent1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0" name="Rectangle: Rounded Corners 20">
              <a:extLst>
                <a:ext uri="{FF2B5EF4-FFF2-40B4-BE49-F238E27FC236}">
                  <a16:creationId xmlns:a16="http://schemas.microsoft.com/office/drawing/2014/main" id="{AF3EFA30-57F9-456C-8F6D-4BA4AF66F594}"/>
                </a:ext>
              </a:extLst>
            </p:cNvPr>
            <p:cNvSpPr txBox="1"/>
            <p:nvPr/>
          </p:nvSpPr>
          <p:spPr>
            <a:xfrm rot="240000">
              <a:off x="3446432" y="2622186"/>
              <a:ext cx="1844590" cy="5691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kern="1200" dirty="0"/>
                <a:t>Disturb doctor to patient ratio</a:t>
              </a:r>
            </a:p>
          </p:txBody>
        </p:sp>
      </p:grpSp>
      <p:sp>
        <p:nvSpPr>
          <p:cNvPr id="41" name="Action Button: Go Forward or Next 40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6D06DA9A-AD33-4ABF-AE55-66EBEAFC748C}"/>
              </a:ext>
            </a:extLst>
          </p:cNvPr>
          <p:cNvSpPr/>
          <p:nvPr/>
        </p:nvSpPr>
        <p:spPr>
          <a:xfrm>
            <a:off x="3310653" y="4213909"/>
            <a:ext cx="394302" cy="333736"/>
          </a:xfrm>
          <a:prstGeom prst="actionButtonForwardNex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Action Button: Go Forward or Next 4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B9D7B2F4-09D7-4A2C-92D8-621E77515942}"/>
              </a:ext>
            </a:extLst>
          </p:cNvPr>
          <p:cNvSpPr/>
          <p:nvPr/>
        </p:nvSpPr>
        <p:spPr>
          <a:xfrm>
            <a:off x="3214474" y="2528280"/>
            <a:ext cx="407083" cy="333736"/>
          </a:xfrm>
          <a:prstGeom prst="actionButtonForwardNex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Action Button: Forward or Next 1">
            <a:hlinkClick r:id="rId8" action="ppaction://hlinksldjump" highlightClick="1"/>
          </p:cNvPr>
          <p:cNvSpPr/>
          <p:nvPr/>
        </p:nvSpPr>
        <p:spPr>
          <a:xfrm>
            <a:off x="11669486" y="6520543"/>
            <a:ext cx="522514" cy="337457"/>
          </a:xfrm>
          <a:prstGeom prst="actionButtonForwardNex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A316872-4D7C-8EFB-68FA-8EA034A17115}"/>
              </a:ext>
            </a:extLst>
          </p:cNvPr>
          <p:cNvGrpSpPr/>
          <p:nvPr/>
        </p:nvGrpSpPr>
        <p:grpSpPr>
          <a:xfrm rot="21369508">
            <a:off x="6449499" y="1493406"/>
            <a:ext cx="2022504" cy="633653"/>
            <a:chOff x="6133031" y="1412589"/>
            <a:chExt cx="2022504" cy="633653"/>
          </a:xfrm>
          <a:scene3d>
            <a:camera prst="orthographicFront"/>
            <a:lightRig rig="flat" dir="t"/>
          </a:scene3d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FEFFA62D-F9FA-EE6A-78A1-5BC63BEAC66E}"/>
                </a:ext>
              </a:extLst>
            </p:cNvPr>
            <p:cNvSpPr/>
            <p:nvPr/>
          </p:nvSpPr>
          <p:spPr>
            <a:xfrm rot="240000">
              <a:off x="6210782" y="1412589"/>
              <a:ext cx="1826450" cy="630754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alpha val="90000"/>
                <a:hueOff val="0"/>
                <a:satOff val="0"/>
                <a:lumOff val="0"/>
                <a:alphaOff val="-24000"/>
              </a:schemeClr>
            </a:fillRef>
            <a:effectRef idx="2">
              <a:schemeClr val="accent1">
                <a:alpha val="90000"/>
                <a:hueOff val="0"/>
                <a:satOff val="0"/>
                <a:lumOff val="0"/>
                <a:alphaOff val="-2400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" name="Rectangle: Rounded Corners 16">
              <a:extLst>
                <a:ext uri="{FF2B5EF4-FFF2-40B4-BE49-F238E27FC236}">
                  <a16:creationId xmlns:a16="http://schemas.microsoft.com/office/drawing/2014/main" id="{14F1A28B-A1F9-8D26-AAC2-C5A1BB39B1F4}"/>
                </a:ext>
              </a:extLst>
            </p:cNvPr>
            <p:cNvSpPr txBox="1"/>
            <p:nvPr/>
          </p:nvSpPr>
          <p:spPr>
            <a:xfrm rot="240000">
              <a:off x="6133031" y="1477070"/>
              <a:ext cx="2022504" cy="5691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dirty="0"/>
                <a:t>Delayed operation dates</a:t>
              </a:r>
              <a:endParaRPr lang="en-US" sz="2000" kern="1200" dirty="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3B963EA-1889-4B56-0F4D-37B65B3524B1}"/>
              </a:ext>
            </a:extLst>
          </p:cNvPr>
          <p:cNvGrpSpPr/>
          <p:nvPr/>
        </p:nvGrpSpPr>
        <p:grpSpPr>
          <a:xfrm rot="21369508">
            <a:off x="3746677" y="1427154"/>
            <a:ext cx="1900036" cy="802272"/>
            <a:chOff x="3399001" y="3253028"/>
            <a:chExt cx="1826450" cy="630754"/>
          </a:xfrm>
          <a:scene3d>
            <a:camera prst="orthographicFront"/>
            <a:lightRig rig="flat" dir="t"/>
          </a:scene3d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AB1A5E10-3515-937C-0B23-379E8ED79DF1}"/>
                </a:ext>
              </a:extLst>
            </p:cNvPr>
            <p:cNvSpPr/>
            <p:nvPr/>
          </p:nvSpPr>
          <p:spPr>
            <a:xfrm rot="240000">
              <a:off x="3399001" y="3253028"/>
              <a:ext cx="1826450" cy="630754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alpha val="90000"/>
                <a:hueOff val="0"/>
                <a:satOff val="0"/>
                <a:lumOff val="0"/>
                <a:alphaOff val="-32000"/>
              </a:schemeClr>
            </a:fillRef>
            <a:effectRef idx="2">
              <a:schemeClr val="accent1">
                <a:alpha val="90000"/>
                <a:hueOff val="0"/>
                <a:satOff val="0"/>
                <a:lumOff val="0"/>
                <a:alphaOff val="-3200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7" name="Rectangle: Rounded Corners 18">
              <a:extLst>
                <a:ext uri="{FF2B5EF4-FFF2-40B4-BE49-F238E27FC236}">
                  <a16:creationId xmlns:a16="http://schemas.microsoft.com/office/drawing/2014/main" id="{12216C4C-D5B5-F157-FEC6-044827E70DD7}"/>
                </a:ext>
              </a:extLst>
            </p:cNvPr>
            <p:cNvSpPr txBox="1"/>
            <p:nvPr/>
          </p:nvSpPr>
          <p:spPr>
            <a:xfrm rot="240000">
              <a:off x="3429792" y="3283819"/>
              <a:ext cx="1764868" cy="5691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kern="1200" dirty="0"/>
                <a:t>Administrative burden</a:t>
              </a:r>
            </a:p>
          </p:txBody>
        </p:sp>
      </p:grpSp>
      <p:sp>
        <p:nvSpPr>
          <p:cNvPr id="7" name="Action Button: Go Forward or Next 6">
            <a:hlinkClick r:id="rId9" action="ppaction://hlinksldjump" highlightClick="1"/>
            <a:extLst>
              <a:ext uri="{FF2B5EF4-FFF2-40B4-BE49-F238E27FC236}">
                <a16:creationId xmlns:a16="http://schemas.microsoft.com/office/drawing/2014/main" id="{D14BC2D4-A7D2-E4BB-D0EF-9ED6E267155D}"/>
              </a:ext>
            </a:extLst>
          </p:cNvPr>
          <p:cNvSpPr/>
          <p:nvPr/>
        </p:nvSpPr>
        <p:spPr>
          <a:xfrm>
            <a:off x="3267365" y="3527437"/>
            <a:ext cx="407083" cy="333736"/>
          </a:xfrm>
          <a:prstGeom prst="actionButtonForwardNex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79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1" grpId="0" animBg="1"/>
      <p:bldP spid="42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B1A1EE9-2EA6-4559-9DD4-B84F214BC1BC}"/>
              </a:ext>
            </a:extLst>
          </p:cNvPr>
          <p:cNvSpPr/>
          <p:nvPr/>
        </p:nvSpPr>
        <p:spPr>
          <a:xfrm>
            <a:off x="1117933" y="457200"/>
            <a:ext cx="10242794" cy="105603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104D34-F15A-4BDB-C104-3CCE8EAD1D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7933" y="582049"/>
            <a:ext cx="10062681" cy="931184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sz="2400" b="1" cap="none" dirty="0">
                <a:solidFill>
                  <a:schemeClr val="tx2"/>
                </a:solidFill>
              </a:rPr>
              <a:t>According to 2023 Medscape’ s survey 53% of physicians say they are burned out as compared to 42% in 2018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EDA184-98DF-A445-567C-8521515E39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7786" y="4490357"/>
            <a:ext cx="2967718" cy="767443"/>
          </a:xfrm>
        </p:spPr>
        <p:txBody>
          <a:bodyPr>
            <a:normAutofit/>
          </a:bodyPr>
          <a:lstStyle/>
          <a:p>
            <a:endParaRPr lang="en-PK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45BBA1-1A16-DF35-3FB4-2D1422ECA3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57" y="1632857"/>
            <a:ext cx="3742071" cy="49163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7E96E0D-C3CD-E23B-0B45-205B61E2CE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162" y="2733970"/>
            <a:ext cx="4847545" cy="3592286"/>
          </a:xfrm>
          <a:prstGeom prst="rect">
            <a:avLst/>
          </a:prstGeom>
        </p:spPr>
      </p:pic>
      <p:sp>
        <p:nvSpPr>
          <p:cNvPr id="4" name="Action Button: Go Back or Previous 3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9C35A68E-8706-4619-97F9-FD1B1558C7C2}"/>
              </a:ext>
            </a:extLst>
          </p:cNvPr>
          <p:cNvSpPr/>
          <p:nvPr/>
        </p:nvSpPr>
        <p:spPr>
          <a:xfrm>
            <a:off x="7980218" y="1122218"/>
            <a:ext cx="360218" cy="277091"/>
          </a:xfrm>
          <a:prstGeom prst="actionButtonBackPreviou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283881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B1A1EE9-2EA6-4559-9DD4-B84F214BC1BC}"/>
              </a:ext>
            </a:extLst>
          </p:cNvPr>
          <p:cNvSpPr/>
          <p:nvPr/>
        </p:nvSpPr>
        <p:spPr>
          <a:xfrm>
            <a:off x="1117933" y="457200"/>
            <a:ext cx="10242794" cy="105603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104D34-F15A-4BDB-C104-3CCE8EAD1D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7933" y="582049"/>
            <a:ext cx="10062681" cy="931184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sz="2400" b="1" cap="none" dirty="0">
                <a:solidFill>
                  <a:schemeClr val="tx2"/>
                </a:solidFill>
              </a:rPr>
              <a:t>According to 2023 Medscape’ s survey 65% of physicians say their family life has effected by Patient’s Overload</a:t>
            </a:r>
          </a:p>
        </p:txBody>
      </p:sp>
      <p:sp>
        <p:nvSpPr>
          <p:cNvPr id="4" name="Action Button: Go Back or Previous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9C35A68E-8706-4619-97F9-FD1B1558C7C2}"/>
              </a:ext>
            </a:extLst>
          </p:cNvPr>
          <p:cNvSpPr/>
          <p:nvPr/>
        </p:nvSpPr>
        <p:spPr>
          <a:xfrm>
            <a:off x="8024285" y="1169360"/>
            <a:ext cx="360218" cy="277091"/>
          </a:xfrm>
          <a:prstGeom prst="actionButtonBackPreviou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2A0E814-557C-124B-32CF-3DE98BBCFC9E}"/>
              </a:ext>
            </a:extLst>
          </p:cNvPr>
          <p:cNvGrpSpPr/>
          <p:nvPr/>
        </p:nvGrpSpPr>
        <p:grpSpPr>
          <a:xfrm>
            <a:off x="2171784" y="2496257"/>
            <a:ext cx="7848432" cy="4491727"/>
            <a:chOff x="2171784" y="2496257"/>
            <a:chExt cx="7848432" cy="449172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B24395E-9E00-9E3F-0410-46F52A7F3A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15" r="16880" b="21028"/>
            <a:stretch/>
          </p:blipFill>
          <p:spPr>
            <a:xfrm>
              <a:off x="2171784" y="2496257"/>
              <a:ext cx="7848432" cy="4491727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6989C74-AF8D-7134-DD85-534552C9BE1C}"/>
                </a:ext>
              </a:extLst>
            </p:cNvPr>
            <p:cNvSpPr/>
            <p:nvPr/>
          </p:nvSpPr>
          <p:spPr>
            <a:xfrm>
              <a:off x="5548217" y="4578442"/>
              <a:ext cx="1202112" cy="8399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Graphic 13" descr="Suburban scene">
              <a:extLst>
                <a:ext uri="{FF2B5EF4-FFF2-40B4-BE49-F238E27FC236}">
                  <a16:creationId xmlns:a16="http://schemas.microsoft.com/office/drawing/2014/main" id="{5BFC4E20-F342-F7A8-FC1A-130593F9E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817823" y="4389137"/>
              <a:ext cx="1646089" cy="1646089"/>
            </a:xfrm>
            <a:prstGeom prst="rect">
              <a:avLst/>
            </a:prstGeom>
          </p:spPr>
        </p:pic>
        <p:pic>
          <p:nvPicPr>
            <p:cNvPr id="12" name="Graphic 11" descr="Family with boy">
              <a:extLst>
                <a:ext uri="{FF2B5EF4-FFF2-40B4-BE49-F238E27FC236}">
                  <a16:creationId xmlns:a16="http://schemas.microsoft.com/office/drawing/2014/main" id="{37D872CD-E412-B256-82EA-4A36239D659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395561" y="4849963"/>
              <a:ext cx="1044830" cy="1044830"/>
            </a:xfrm>
            <a:prstGeom prst="rect">
              <a:avLst/>
            </a:prstGeom>
          </p:spPr>
        </p:pic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40EDA184-98DF-A445-567C-8521515E39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6691" y="2452823"/>
            <a:ext cx="10242794" cy="76744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Has burnout had a negative effect on your relationship with family ?</a:t>
            </a:r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23710091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  <p:bldP spid="4" grpId="0" animBg="1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81">
            <a:extLst>
              <a:ext uri="{FF2B5EF4-FFF2-40B4-BE49-F238E27FC236}">
                <a16:creationId xmlns:a16="http://schemas.microsoft.com/office/drawing/2014/main" id="{8D6A73CC-7B94-BB8E-1481-6190CF382B0B}"/>
              </a:ext>
            </a:extLst>
          </p:cNvPr>
          <p:cNvGrpSpPr/>
          <p:nvPr/>
        </p:nvGrpSpPr>
        <p:grpSpPr>
          <a:xfrm>
            <a:off x="1135508" y="3232508"/>
            <a:ext cx="3388313" cy="3585990"/>
            <a:chOff x="335386" y="3272011"/>
            <a:chExt cx="3388313" cy="358599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D0B4F53-9695-4842-9D84-4990921A28A9}"/>
                </a:ext>
              </a:extLst>
            </p:cNvPr>
            <p:cNvSpPr/>
            <p:nvPr/>
          </p:nvSpPr>
          <p:spPr>
            <a:xfrm>
              <a:off x="1072092" y="6508688"/>
              <a:ext cx="2108311" cy="33604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DE2A2880-8FA2-38B9-7F9B-C6F37454F8AB}"/>
                </a:ext>
              </a:extLst>
            </p:cNvPr>
            <p:cNvSpPr/>
            <p:nvPr/>
          </p:nvSpPr>
          <p:spPr>
            <a:xfrm>
              <a:off x="2000561" y="3272011"/>
              <a:ext cx="251376" cy="3572725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A8124B5A-D9A7-17AF-4DED-709A94878E2D}"/>
                </a:ext>
              </a:extLst>
            </p:cNvPr>
            <p:cNvSpPr/>
            <p:nvPr/>
          </p:nvSpPr>
          <p:spPr>
            <a:xfrm>
              <a:off x="1558625" y="6258163"/>
              <a:ext cx="1135244" cy="247615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F0CD318-B6BF-DD3A-2323-7E1F8A7ADDED}"/>
                </a:ext>
              </a:extLst>
            </p:cNvPr>
            <p:cNvSpPr/>
            <p:nvPr/>
          </p:nvSpPr>
          <p:spPr>
            <a:xfrm>
              <a:off x="1072092" y="6521953"/>
              <a:ext cx="2108311" cy="33604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46453BAF-4B70-285F-CF12-FBBF4D42A7AB}"/>
                </a:ext>
              </a:extLst>
            </p:cNvPr>
            <p:cNvSpPr/>
            <p:nvPr/>
          </p:nvSpPr>
          <p:spPr>
            <a:xfrm rot="886941">
              <a:off x="528797" y="3674384"/>
              <a:ext cx="3194902" cy="274145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A01C6F65-553F-36E7-D74B-9D9E3BE2BD62}"/>
                </a:ext>
              </a:extLst>
            </p:cNvPr>
            <p:cNvSpPr/>
            <p:nvPr/>
          </p:nvSpPr>
          <p:spPr>
            <a:xfrm>
              <a:off x="2000560" y="3285276"/>
              <a:ext cx="251376" cy="3572725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B245BE42-B097-ABBB-62F7-8D81C87BE543}"/>
                </a:ext>
              </a:extLst>
            </p:cNvPr>
            <p:cNvSpPr/>
            <p:nvPr/>
          </p:nvSpPr>
          <p:spPr>
            <a:xfrm>
              <a:off x="1558624" y="6271427"/>
              <a:ext cx="1135244" cy="247615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82BF915C-1E68-D132-C998-05D609810C54}"/>
                </a:ext>
              </a:extLst>
            </p:cNvPr>
            <p:cNvSpPr/>
            <p:nvPr/>
          </p:nvSpPr>
          <p:spPr>
            <a:xfrm rot="1105493">
              <a:off x="901806" y="3588567"/>
              <a:ext cx="105415" cy="145915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C12BA33-CFF3-B091-EECC-67CE88B7757F}"/>
                </a:ext>
              </a:extLst>
            </p:cNvPr>
            <p:cNvSpPr/>
            <p:nvPr/>
          </p:nvSpPr>
          <p:spPr>
            <a:xfrm rot="211337">
              <a:off x="1084256" y="3588567"/>
              <a:ext cx="105415" cy="145915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83134262-CF2A-9313-A470-62BA7F7ADF43}"/>
                </a:ext>
              </a:extLst>
            </p:cNvPr>
            <p:cNvSpPr/>
            <p:nvPr/>
          </p:nvSpPr>
          <p:spPr>
            <a:xfrm rot="1485378">
              <a:off x="3004302" y="4095776"/>
              <a:ext cx="106346" cy="1202624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BB97EECB-67B1-3A1C-E647-466FD30BE0A5}"/>
                </a:ext>
              </a:extLst>
            </p:cNvPr>
            <p:cNvSpPr/>
            <p:nvPr/>
          </p:nvSpPr>
          <p:spPr>
            <a:xfrm rot="21184441">
              <a:off x="3249012" y="4164929"/>
              <a:ext cx="116737" cy="114499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Moon 54">
              <a:extLst>
                <a:ext uri="{FF2B5EF4-FFF2-40B4-BE49-F238E27FC236}">
                  <a16:creationId xmlns:a16="http://schemas.microsoft.com/office/drawing/2014/main" id="{124555C0-F8FE-E63B-D7B5-E8DE2C7989AB}"/>
                </a:ext>
              </a:extLst>
            </p:cNvPr>
            <p:cNvSpPr/>
            <p:nvPr/>
          </p:nvSpPr>
          <p:spPr>
            <a:xfrm rot="16488372">
              <a:off x="713803" y="5160420"/>
              <a:ext cx="175688" cy="932522"/>
            </a:xfrm>
            <a:prstGeom prst="moon">
              <a:avLst>
                <a:gd name="adj" fmla="val 8750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Moon 55">
              <a:extLst>
                <a:ext uri="{FF2B5EF4-FFF2-40B4-BE49-F238E27FC236}">
                  <a16:creationId xmlns:a16="http://schemas.microsoft.com/office/drawing/2014/main" id="{050509EC-7F7D-8E11-30AA-0F269BB27E92}"/>
                </a:ext>
              </a:extLst>
            </p:cNvPr>
            <p:cNvSpPr/>
            <p:nvPr/>
          </p:nvSpPr>
          <p:spPr>
            <a:xfrm rot="16488372">
              <a:off x="2968680" y="5497814"/>
              <a:ext cx="175688" cy="932522"/>
            </a:xfrm>
            <a:prstGeom prst="moon">
              <a:avLst>
                <a:gd name="adj" fmla="val 8750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2" name="Graphic 71" descr="Doctor">
              <a:extLst>
                <a:ext uri="{FF2B5EF4-FFF2-40B4-BE49-F238E27FC236}">
                  <a16:creationId xmlns:a16="http://schemas.microsoft.com/office/drawing/2014/main" id="{5BB41B5C-8176-F500-1456-5DEFBC7F3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411813">
              <a:off x="487152" y="4864437"/>
              <a:ext cx="755559" cy="755559"/>
            </a:xfrm>
            <a:prstGeom prst="rect">
              <a:avLst/>
            </a:prstGeom>
          </p:spPr>
        </p:pic>
        <p:pic>
          <p:nvPicPr>
            <p:cNvPr id="73" name="Graphic 72" descr="Group">
              <a:extLst>
                <a:ext uri="{FF2B5EF4-FFF2-40B4-BE49-F238E27FC236}">
                  <a16:creationId xmlns:a16="http://schemas.microsoft.com/office/drawing/2014/main" id="{638B3596-DE8B-59D8-D6D1-90C8298E86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830299" y="5387802"/>
              <a:ext cx="646736" cy="646736"/>
            </a:xfrm>
            <a:prstGeom prst="rect">
              <a:avLst/>
            </a:prstGeom>
          </p:spPr>
        </p:pic>
        <p:pic>
          <p:nvPicPr>
            <p:cNvPr id="74" name="Graphic 73" descr="Group of men">
              <a:extLst>
                <a:ext uri="{FF2B5EF4-FFF2-40B4-BE49-F238E27FC236}">
                  <a16:creationId xmlns:a16="http://schemas.microsoft.com/office/drawing/2014/main" id="{69FC7C22-B6B9-9D69-D8E0-7F3DCB6C40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153668" y="5336760"/>
              <a:ext cx="546180" cy="546180"/>
            </a:xfrm>
            <a:prstGeom prst="rect">
              <a:avLst/>
            </a:prstGeom>
          </p:spPr>
        </p:pic>
        <p:pic>
          <p:nvPicPr>
            <p:cNvPr id="75" name="Graphic 74" descr="Universal Access">
              <a:extLst>
                <a:ext uri="{FF2B5EF4-FFF2-40B4-BE49-F238E27FC236}">
                  <a16:creationId xmlns:a16="http://schemas.microsoft.com/office/drawing/2014/main" id="{4322D92D-4546-656E-2DB8-DACDABD6D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630760" y="5199808"/>
              <a:ext cx="646736" cy="646736"/>
            </a:xfrm>
            <a:prstGeom prst="rect">
              <a:avLst/>
            </a:prstGeom>
          </p:spPr>
        </p:pic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38030034-555C-7579-5AF6-4E84EABBAD14}"/>
                </a:ext>
              </a:extLst>
            </p:cNvPr>
            <p:cNvSpPr/>
            <p:nvPr/>
          </p:nvSpPr>
          <p:spPr>
            <a:xfrm>
              <a:off x="1828800" y="3586707"/>
              <a:ext cx="580349" cy="542064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83" name="Diagram 82">
            <a:extLst>
              <a:ext uri="{FF2B5EF4-FFF2-40B4-BE49-F238E27FC236}">
                <a16:creationId xmlns:a16="http://schemas.microsoft.com/office/drawing/2014/main" id="{D828DAFC-1245-9848-A617-311CC95E9E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9546206"/>
              </p:ext>
            </p:extLst>
          </p:nvPr>
        </p:nvGraphicFramePr>
        <p:xfrm>
          <a:off x="562897" y="371627"/>
          <a:ext cx="4534803" cy="19862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87" name="Diagram 86">
            <a:extLst>
              <a:ext uri="{FF2B5EF4-FFF2-40B4-BE49-F238E27FC236}">
                <a16:creationId xmlns:a16="http://schemas.microsoft.com/office/drawing/2014/main" id="{14737D0A-18F1-9D25-A414-A1AF87A033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674289"/>
              </p:ext>
            </p:extLst>
          </p:nvPr>
        </p:nvGraphicFramePr>
        <p:xfrm>
          <a:off x="6756112" y="358231"/>
          <a:ext cx="4534803" cy="19862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88" name="Rectangle 87">
            <a:extLst>
              <a:ext uri="{FF2B5EF4-FFF2-40B4-BE49-F238E27FC236}">
                <a16:creationId xmlns:a16="http://schemas.microsoft.com/office/drawing/2014/main" id="{B7FD88F9-BA7B-9767-03C2-D66CB65FD44B}"/>
              </a:ext>
            </a:extLst>
          </p:cNvPr>
          <p:cNvSpPr/>
          <p:nvPr/>
        </p:nvSpPr>
        <p:spPr>
          <a:xfrm>
            <a:off x="1696598" y="2016087"/>
            <a:ext cx="2875402" cy="44301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</a:rPr>
              <a:t>1:1300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5F987D4E-C532-FD47-796C-321A9C3F26CC}"/>
              </a:ext>
            </a:extLst>
          </p:cNvPr>
          <p:cNvSpPr/>
          <p:nvPr/>
        </p:nvSpPr>
        <p:spPr>
          <a:xfrm>
            <a:off x="8052787" y="2009824"/>
            <a:ext cx="2875402" cy="44301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</a:rPr>
              <a:t> 1:1000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76FEF3E4-DD13-F036-F3C5-A21D1774214B}"/>
              </a:ext>
            </a:extLst>
          </p:cNvPr>
          <p:cNvSpPr/>
          <p:nvPr/>
        </p:nvSpPr>
        <p:spPr>
          <a:xfrm>
            <a:off x="2845223" y="3731269"/>
            <a:ext cx="165253" cy="143724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ECFF3E1F-BD8F-3763-11AC-1B1501F30BB6}"/>
              </a:ext>
            </a:extLst>
          </p:cNvPr>
          <p:cNvGrpSpPr/>
          <p:nvPr/>
        </p:nvGrpSpPr>
        <p:grpSpPr>
          <a:xfrm>
            <a:off x="7846021" y="3249257"/>
            <a:ext cx="3296376" cy="3585990"/>
            <a:chOff x="8267629" y="3258746"/>
            <a:chExt cx="3296376" cy="3585990"/>
          </a:xfrm>
        </p:grpSpPr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BAD5BB24-EEEC-24A0-47A5-5B1258BBFA93}"/>
                </a:ext>
              </a:extLst>
            </p:cNvPr>
            <p:cNvSpPr/>
            <p:nvPr/>
          </p:nvSpPr>
          <p:spPr>
            <a:xfrm>
              <a:off x="8822965" y="6495423"/>
              <a:ext cx="2108311" cy="33604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82E3FCC8-3D15-0994-94E6-49500B91FDB6}"/>
                </a:ext>
              </a:extLst>
            </p:cNvPr>
            <p:cNvSpPr/>
            <p:nvPr/>
          </p:nvSpPr>
          <p:spPr>
            <a:xfrm>
              <a:off x="9751434" y="3258746"/>
              <a:ext cx="251376" cy="3572725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FABA91A4-B92A-B0F5-FD02-77B6820BEA28}"/>
                </a:ext>
              </a:extLst>
            </p:cNvPr>
            <p:cNvSpPr/>
            <p:nvPr/>
          </p:nvSpPr>
          <p:spPr>
            <a:xfrm>
              <a:off x="9309498" y="6244898"/>
              <a:ext cx="1135244" cy="247615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6BACE871-94A8-DC35-0BEF-CB56E460211A}"/>
                </a:ext>
              </a:extLst>
            </p:cNvPr>
            <p:cNvSpPr/>
            <p:nvPr/>
          </p:nvSpPr>
          <p:spPr>
            <a:xfrm rot="706820">
              <a:off x="8652680" y="3683224"/>
              <a:ext cx="105415" cy="145915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7856600F-0DCC-F55C-7597-EB0D0C82E85C}"/>
                </a:ext>
              </a:extLst>
            </p:cNvPr>
            <p:cNvSpPr/>
            <p:nvPr/>
          </p:nvSpPr>
          <p:spPr>
            <a:xfrm rot="21032779">
              <a:off x="8835129" y="3683224"/>
              <a:ext cx="105415" cy="145915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4435451A-AC10-FF91-0540-B7002EF576FC}"/>
                </a:ext>
              </a:extLst>
            </p:cNvPr>
            <p:cNvSpPr/>
            <p:nvPr/>
          </p:nvSpPr>
          <p:spPr>
            <a:xfrm>
              <a:off x="8822965" y="6508688"/>
              <a:ext cx="2108311" cy="33604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A0B37A37-66FD-4DC7-7F93-B99F51A12B35}"/>
                </a:ext>
              </a:extLst>
            </p:cNvPr>
            <p:cNvSpPr/>
            <p:nvPr/>
          </p:nvSpPr>
          <p:spPr>
            <a:xfrm rot="108383">
              <a:off x="8279670" y="3661119"/>
              <a:ext cx="3194902" cy="274145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608B6815-F6B2-7697-1E21-9B7968DC34A8}"/>
                </a:ext>
              </a:extLst>
            </p:cNvPr>
            <p:cNvSpPr/>
            <p:nvPr/>
          </p:nvSpPr>
          <p:spPr>
            <a:xfrm>
              <a:off x="9751433" y="3272011"/>
              <a:ext cx="251376" cy="3572725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5317EE16-6D43-7AB6-8869-A2FB77F7DD42}"/>
                </a:ext>
              </a:extLst>
            </p:cNvPr>
            <p:cNvSpPr/>
            <p:nvPr/>
          </p:nvSpPr>
          <p:spPr>
            <a:xfrm>
              <a:off x="9309497" y="6258162"/>
              <a:ext cx="1135244" cy="247615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D51585BF-A92F-07A5-4B37-AE32C3B46118}"/>
                </a:ext>
              </a:extLst>
            </p:cNvPr>
            <p:cNvSpPr/>
            <p:nvPr/>
          </p:nvSpPr>
          <p:spPr>
            <a:xfrm rot="706820">
              <a:off x="8652679" y="3696489"/>
              <a:ext cx="105415" cy="145915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4BC38C0D-FD2A-D516-EBDE-1A552B750A7B}"/>
                </a:ext>
              </a:extLst>
            </p:cNvPr>
            <p:cNvSpPr/>
            <p:nvPr/>
          </p:nvSpPr>
          <p:spPr>
            <a:xfrm rot="21032779">
              <a:off x="8835129" y="3696489"/>
              <a:ext cx="105415" cy="145915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3D238DCB-0678-DDFA-282A-22090206A6AE}"/>
                </a:ext>
              </a:extLst>
            </p:cNvPr>
            <p:cNvSpPr/>
            <p:nvPr/>
          </p:nvSpPr>
          <p:spPr>
            <a:xfrm rot="706820">
              <a:off x="10809775" y="3760841"/>
              <a:ext cx="105415" cy="145915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A38E90C5-67E4-3900-E50B-E0B994F544AF}"/>
                </a:ext>
              </a:extLst>
            </p:cNvPr>
            <p:cNvSpPr/>
            <p:nvPr/>
          </p:nvSpPr>
          <p:spPr>
            <a:xfrm rot="21032779">
              <a:off x="11047307" y="3760841"/>
              <a:ext cx="105415" cy="145915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Moon 128">
              <a:extLst>
                <a:ext uri="{FF2B5EF4-FFF2-40B4-BE49-F238E27FC236}">
                  <a16:creationId xmlns:a16="http://schemas.microsoft.com/office/drawing/2014/main" id="{273B884F-599B-2A4D-9C1D-DB78898A2C19}"/>
                </a:ext>
              </a:extLst>
            </p:cNvPr>
            <p:cNvSpPr/>
            <p:nvPr/>
          </p:nvSpPr>
          <p:spPr>
            <a:xfrm rot="16308383">
              <a:off x="8646046" y="5476857"/>
              <a:ext cx="175688" cy="932522"/>
            </a:xfrm>
            <a:prstGeom prst="moon">
              <a:avLst>
                <a:gd name="adj" fmla="val 8750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Moon 129">
              <a:extLst>
                <a:ext uri="{FF2B5EF4-FFF2-40B4-BE49-F238E27FC236}">
                  <a16:creationId xmlns:a16="http://schemas.microsoft.com/office/drawing/2014/main" id="{EA1755EF-66EB-F623-A67C-37400F072136}"/>
                </a:ext>
              </a:extLst>
            </p:cNvPr>
            <p:cNvSpPr/>
            <p:nvPr/>
          </p:nvSpPr>
          <p:spPr>
            <a:xfrm rot="16308383">
              <a:off x="10921457" y="5465778"/>
              <a:ext cx="175688" cy="932522"/>
            </a:xfrm>
            <a:prstGeom prst="moon">
              <a:avLst>
                <a:gd name="adj" fmla="val 8750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5" name="Graphic 134" descr="Doctor">
              <a:extLst>
                <a:ext uri="{FF2B5EF4-FFF2-40B4-BE49-F238E27FC236}">
                  <a16:creationId xmlns:a16="http://schemas.microsoft.com/office/drawing/2014/main" id="{8013C428-A71A-AE53-B65F-904284764C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356110" y="5187559"/>
              <a:ext cx="755559" cy="755559"/>
            </a:xfrm>
            <a:prstGeom prst="rect">
              <a:avLst/>
            </a:prstGeom>
          </p:spPr>
        </p:pic>
        <p:pic>
          <p:nvPicPr>
            <p:cNvPr id="136" name="Graphic 135" descr="Group of men">
              <a:extLst>
                <a:ext uri="{FF2B5EF4-FFF2-40B4-BE49-F238E27FC236}">
                  <a16:creationId xmlns:a16="http://schemas.microsoft.com/office/drawing/2014/main" id="{E30D6249-362D-87B1-34E7-5C16FC5A37A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017825" y="5334120"/>
              <a:ext cx="546180" cy="546180"/>
            </a:xfrm>
            <a:prstGeom prst="rect">
              <a:avLst/>
            </a:prstGeom>
          </p:spPr>
        </p:pic>
        <p:pic>
          <p:nvPicPr>
            <p:cNvPr id="137" name="Graphic 136" descr="Universal Access">
              <a:extLst>
                <a:ext uri="{FF2B5EF4-FFF2-40B4-BE49-F238E27FC236}">
                  <a16:creationId xmlns:a16="http://schemas.microsoft.com/office/drawing/2014/main" id="{4674E84E-2DAE-77C8-AC8B-DB853A816E6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494917" y="5197168"/>
              <a:ext cx="646736" cy="646736"/>
            </a:xfrm>
            <a:prstGeom prst="rect">
              <a:avLst/>
            </a:prstGeom>
          </p:spPr>
        </p:pic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5132FA33-42C0-1B8C-3125-5CB3C12D9E91}"/>
                </a:ext>
              </a:extLst>
            </p:cNvPr>
            <p:cNvSpPr/>
            <p:nvPr/>
          </p:nvSpPr>
          <p:spPr>
            <a:xfrm>
              <a:off x="9582857" y="3540801"/>
              <a:ext cx="580349" cy="542064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0" name="Oval 139">
            <a:extLst>
              <a:ext uri="{FF2B5EF4-FFF2-40B4-BE49-F238E27FC236}">
                <a16:creationId xmlns:a16="http://schemas.microsoft.com/office/drawing/2014/main" id="{73FDA092-96AB-905D-8769-DAB36952E2C1}"/>
              </a:ext>
            </a:extLst>
          </p:cNvPr>
          <p:cNvSpPr/>
          <p:nvPr/>
        </p:nvSpPr>
        <p:spPr>
          <a:xfrm>
            <a:off x="9365779" y="3720384"/>
            <a:ext cx="165253" cy="143724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Action Button: Go Back or Previous 140">
            <a:hlinkClick r:id="rId20" action="ppaction://hlinksldjump" highlightClick="1"/>
            <a:extLst>
              <a:ext uri="{FF2B5EF4-FFF2-40B4-BE49-F238E27FC236}">
                <a16:creationId xmlns:a16="http://schemas.microsoft.com/office/drawing/2014/main" id="{021D6946-AE9E-E536-2C39-3A973EE8BEA7}"/>
              </a:ext>
            </a:extLst>
          </p:cNvPr>
          <p:cNvSpPr/>
          <p:nvPr/>
        </p:nvSpPr>
        <p:spPr>
          <a:xfrm>
            <a:off x="11642271" y="6496288"/>
            <a:ext cx="549729" cy="361712"/>
          </a:xfrm>
          <a:prstGeom prst="actionButtonBackPreviou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4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3" grpId="0">
        <p:bldAsOne/>
      </p:bldGraphic>
      <p:bldGraphic spid="87" grpId="0">
        <p:bldAsOne/>
      </p:bldGraphic>
      <p:bldP spid="88" grpId="0" animBg="1"/>
      <p:bldP spid="8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9B92F-F5FA-46FA-AAF5-C71D29AF32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8946C4-06C9-42C6-A2D9-3D38F168D0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1E20CA-14F1-49CD-9110-FCA8F0181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943EDE6-F4A9-4A7F-8212-B2C95E0D6E03}"/>
              </a:ext>
            </a:extLst>
          </p:cNvPr>
          <p:cNvSpPr/>
          <p:nvPr/>
        </p:nvSpPr>
        <p:spPr>
          <a:xfrm rot="21303250">
            <a:off x="3061855" y="1967345"/>
            <a:ext cx="983673" cy="720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8B299D-BAB8-4A44-9535-8161558A1B7A}"/>
              </a:ext>
            </a:extLst>
          </p:cNvPr>
          <p:cNvSpPr txBox="1"/>
          <p:nvPr/>
        </p:nvSpPr>
        <p:spPr>
          <a:xfrm rot="21385298">
            <a:off x="3005101" y="2033044"/>
            <a:ext cx="11510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Arial Narrow" pitchFamily="34" charset="0"/>
                <a:cs typeface="Microsoft Tai Le" pitchFamily="34" charset="0"/>
              </a:rPr>
              <a:t>Doctor </a:t>
            </a:r>
          </a:p>
          <a:p>
            <a:r>
              <a:rPr lang="en-US" sz="1400" b="1" dirty="0">
                <a:solidFill>
                  <a:schemeClr val="tx1"/>
                </a:solidFill>
                <a:latin typeface="Arial Narrow" pitchFamily="34" charset="0"/>
                <a:cs typeface="Microsoft Tai Le" pitchFamily="34" charset="0"/>
              </a:rPr>
              <a:t>Delivery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85BB0E-9982-4C6A-ACA9-D955C0FE33F8}"/>
              </a:ext>
            </a:extLst>
          </p:cNvPr>
          <p:cNvSpPr/>
          <p:nvPr/>
        </p:nvSpPr>
        <p:spPr>
          <a:xfrm rot="21312040">
            <a:off x="4378633" y="2183076"/>
            <a:ext cx="850070" cy="8045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 descr="Doctor">
            <a:extLst>
              <a:ext uri="{FF2B5EF4-FFF2-40B4-BE49-F238E27FC236}">
                <a16:creationId xmlns:a16="http://schemas.microsoft.com/office/drawing/2014/main" id="{D7AF758D-D047-4F4E-B3E0-05F3B337E3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83190">
            <a:off x="4196900" y="1919666"/>
            <a:ext cx="1246081" cy="1246081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82AC11D-A595-47CC-AADA-CB2BCDC7BFA9}"/>
              </a:ext>
            </a:extLst>
          </p:cNvPr>
          <p:cNvSpPr/>
          <p:nvPr/>
        </p:nvSpPr>
        <p:spPr>
          <a:xfrm rot="814102">
            <a:off x="6921429" y="2100805"/>
            <a:ext cx="2167948" cy="10954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6 Things You'll Hear at the Doctor That May Save Your Life | Wellington  Regional Medical Center">
            <a:extLst>
              <a:ext uri="{FF2B5EF4-FFF2-40B4-BE49-F238E27FC236}">
                <a16:creationId xmlns:a16="http://schemas.microsoft.com/office/drawing/2014/main" id="{370D0E78-3214-46A7-AF9D-7440E4CB28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7"/>
          <a:stretch/>
        </p:blipFill>
        <p:spPr bwMode="auto">
          <a:xfrm rot="890776">
            <a:off x="6864083" y="1981289"/>
            <a:ext cx="2301767" cy="120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hoosing Between a Family Medicine Doctor and an Internal Medicine Doctor |  Beaumont Health">
            <a:extLst>
              <a:ext uri="{FF2B5EF4-FFF2-40B4-BE49-F238E27FC236}">
                <a16:creationId xmlns:a16="http://schemas.microsoft.com/office/drawing/2014/main" id="{2279C92F-95AF-4DC2-AE4D-022FE9C32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0088">
            <a:off x="6028250" y="3581439"/>
            <a:ext cx="2482132" cy="1402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Doctor On Call London | Private GP Home Visit Doctors London">
            <a:extLst>
              <a:ext uri="{FF2B5EF4-FFF2-40B4-BE49-F238E27FC236}">
                <a16:creationId xmlns:a16="http://schemas.microsoft.com/office/drawing/2014/main" id="{10418F31-6A6F-47D4-A778-2171834AB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6384">
            <a:off x="5211543" y="5300633"/>
            <a:ext cx="2451910" cy="109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 rot="714497">
            <a:off x="7752930" y="1219650"/>
            <a:ext cx="1085756" cy="2596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/>
              <a:t>Doctor delivery</a:t>
            </a:r>
          </a:p>
        </p:txBody>
      </p:sp>
    </p:spTree>
    <p:extLst>
      <p:ext uri="{BB962C8B-B14F-4D97-AF65-F5344CB8AC3E}">
        <p14:creationId xmlns:p14="http://schemas.microsoft.com/office/powerpoint/2010/main" val="392644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58946C4-06C9-42C6-A2D9-3D38F168D0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694481"/>
            <a:ext cx="12192000" cy="6163521"/>
          </a:xfrm>
        </p:spPr>
        <p:txBody>
          <a:bodyPr>
            <a:prstTxWarp prst="textInflateTop">
              <a:avLst>
                <a:gd name="adj" fmla="val 43496"/>
              </a:avLst>
            </a:prstTxWarp>
            <a:normAutofit/>
          </a:bodyPr>
          <a:lstStyle/>
          <a:p>
            <a:r>
              <a:rPr lang="en-US" sz="1800" b="1" dirty="0">
                <a:blipFill>
                  <a:blip r:embed="rId2"/>
                  <a:stretch>
                    <a:fillRect/>
                  </a:stretch>
                </a:blipFill>
                <a:latin typeface="Arial" panose="020B0604020202020204" pitchFamily="34" charset="0"/>
                <a:cs typeface="Arial" panose="020B0604020202020204" pitchFamily="34" charset="0"/>
              </a:rPr>
              <a:t>--------------------------------------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E092B8B-B565-11E9-5B81-7177ABE9A351}"/>
              </a:ext>
            </a:extLst>
          </p:cNvPr>
          <p:cNvSpPr/>
          <p:nvPr/>
        </p:nvSpPr>
        <p:spPr>
          <a:xfrm>
            <a:off x="-339437" y="401444"/>
            <a:ext cx="12870873" cy="911361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TELEMEDICINE WITH UBERIZATION </a:t>
            </a:r>
          </a:p>
        </p:txBody>
      </p:sp>
    </p:spTree>
    <p:extLst>
      <p:ext uri="{BB962C8B-B14F-4D97-AF65-F5344CB8AC3E}">
        <p14:creationId xmlns:p14="http://schemas.microsoft.com/office/powerpoint/2010/main" val="3771796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2E8040E-B25B-489B-A248-234FFC9B2127}"/>
              </a:ext>
            </a:extLst>
          </p:cNvPr>
          <p:cNvGrpSpPr/>
          <p:nvPr/>
        </p:nvGrpSpPr>
        <p:grpSpPr>
          <a:xfrm>
            <a:off x="2743200" y="2202888"/>
            <a:ext cx="3509505" cy="3408218"/>
            <a:chOff x="2336782" y="1580633"/>
            <a:chExt cx="2530468" cy="241749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304C2151-78DA-4A4A-AFF6-D702F1D6699F}"/>
                </a:ext>
              </a:extLst>
            </p:cNvPr>
            <p:cNvSpPr/>
            <p:nvPr/>
          </p:nvSpPr>
          <p:spPr>
            <a:xfrm>
              <a:off x="2336782" y="1580633"/>
              <a:ext cx="2530468" cy="2417497"/>
            </a:xfrm>
            <a:prstGeom prst="ellipse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Oval 4">
              <a:extLst>
                <a:ext uri="{FF2B5EF4-FFF2-40B4-BE49-F238E27FC236}">
                  <a16:creationId xmlns:a16="http://schemas.microsoft.com/office/drawing/2014/main" id="{5BA6F266-7BC9-4059-B7D1-9E2FC887D5B6}"/>
                </a:ext>
              </a:extLst>
            </p:cNvPr>
            <p:cNvSpPr txBox="1"/>
            <p:nvPr/>
          </p:nvSpPr>
          <p:spPr>
            <a:xfrm>
              <a:off x="2746554" y="1934667"/>
              <a:ext cx="1750117" cy="170942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b="0" kern="1200" dirty="0">
                  <a:latin typeface="Arial" panose="020B0604020202020204" pitchFamily="34" charset="0"/>
                  <a:cs typeface="Arial" panose="020B0604020202020204" pitchFamily="34" charset="0"/>
                </a:rPr>
                <a:t>Employs telecommunication tech to offer </a:t>
              </a:r>
              <a:r>
                <a:rPr lang="en-US" sz="2000" b="0" i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remote</a:t>
              </a:r>
              <a:r>
                <a:rPr lang="en-US" sz="2000" b="0" kern="1200" dirty="0">
                  <a:latin typeface="Arial" panose="020B0604020202020204" pitchFamily="34" charset="0"/>
                  <a:cs typeface="Arial" panose="020B0604020202020204" pitchFamily="34" charset="0"/>
                </a:rPr>
                <a:t> healthcare svc, improving access to med care</a:t>
              </a:r>
              <a:endParaRPr lang="en-US" sz="2000" b="0" kern="1200" dirty="0"/>
            </a:p>
          </p:txBody>
        </p:sp>
      </p:grpSp>
      <p:sp>
        <p:nvSpPr>
          <p:cNvPr id="6" name="Block Arc 5">
            <a:extLst>
              <a:ext uri="{FF2B5EF4-FFF2-40B4-BE49-F238E27FC236}">
                <a16:creationId xmlns:a16="http://schemas.microsoft.com/office/drawing/2014/main" id="{877EF40E-9AFB-4C70-9A93-EDE671A1638E}"/>
              </a:ext>
            </a:extLst>
          </p:cNvPr>
          <p:cNvSpPr/>
          <p:nvPr/>
        </p:nvSpPr>
        <p:spPr>
          <a:xfrm>
            <a:off x="2499217" y="1303513"/>
            <a:ext cx="4938383" cy="5147777"/>
          </a:xfrm>
          <a:prstGeom prst="blockArc">
            <a:avLst>
              <a:gd name="adj1" fmla="val 16509444"/>
              <a:gd name="adj2" fmla="val 5088054"/>
              <a:gd name="adj3" fmla="val 524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7D0487F-91F6-44D1-8B87-4445D57C1A6A}"/>
              </a:ext>
            </a:extLst>
          </p:cNvPr>
          <p:cNvSpPr/>
          <p:nvPr/>
        </p:nvSpPr>
        <p:spPr>
          <a:xfrm>
            <a:off x="5556483" y="1101453"/>
            <a:ext cx="1312825" cy="1312551"/>
          </a:xfrm>
          <a:prstGeom prst="ellipse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9000" r="-39000"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matte">
            <a:bevelT w="50800" h="190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9EFA74F-68F3-40EB-9CFA-FEC4FB365C29}"/>
              </a:ext>
            </a:extLst>
          </p:cNvPr>
          <p:cNvGrpSpPr/>
          <p:nvPr/>
        </p:nvGrpSpPr>
        <p:grpSpPr>
          <a:xfrm>
            <a:off x="6969298" y="1118244"/>
            <a:ext cx="2186799" cy="1270572"/>
            <a:chOff x="5583843" y="16791"/>
            <a:chExt cx="2186799" cy="1270572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8431C34-C3D2-45DD-A933-9CBFC71816F8}"/>
                </a:ext>
              </a:extLst>
            </p:cNvPr>
            <p:cNvSpPr/>
            <p:nvPr/>
          </p:nvSpPr>
          <p:spPr>
            <a:xfrm>
              <a:off x="5583844" y="16791"/>
              <a:ext cx="1757388" cy="127057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D4CB9C9-9ADD-422C-8C1A-5485A106C1B4}"/>
                </a:ext>
              </a:extLst>
            </p:cNvPr>
            <p:cNvSpPr txBox="1"/>
            <p:nvPr/>
          </p:nvSpPr>
          <p:spPr>
            <a:xfrm>
              <a:off x="5583843" y="16791"/>
              <a:ext cx="2186799" cy="12705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marL="0" lvl="0" indent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0000"/>
                </a:spcAft>
                <a:buNone/>
              </a:pPr>
              <a:r>
                <a:rPr lang="en-US" sz="2000" b="0" kern="1200" dirty="0">
                  <a:solidFill>
                    <a:schemeClr val="tx1"/>
                  </a:solidFill>
                </a:rPr>
                <a:t>virtual appointment</a:t>
              </a:r>
              <a:endParaRPr lang="en-US" sz="2000" b="0" kern="1200" dirty="0"/>
            </a:p>
          </p:txBody>
        </p: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3064255D-3AEC-45F7-9C2E-6AC33EE49255}"/>
              </a:ext>
            </a:extLst>
          </p:cNvPr>
          <p:cNvSpPr/>
          <p:nvPr/>
        </p:nvSpPr>
        <p:spPr>
          <a:xfrm>
            <a:off x="6526175" y="2323889"/>
            <a:ext cx="1312825" cy="1312551"/>
          </a:xfrm>
          <a:prstGeom prst="ellipse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000" r="-6000"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matte">
            <a:bevelT w="50800" h="190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6883639-5B82-421A-8D91-F6B6C20040E4}"/>
              </a:ext>
            </a:extLst>
          </p:cNvPr>
          <p:cNvGrpSpPr/>
          <p:nvPr/>
        </p:nvGrpSpPr>
        <p:grpSpPr>
          <a:xfrm>
            <a:off x="7935394" y="2346837"/>
            <a:ext cx="1991179" cy="1270572"/>
            <a:chOff x="6549939" y="1245384"/>
            <a:chExt cx="1991179" cy="127057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E2766DA-0695-4BE3-9B14-70B9C46C63D2}"/>
                </a:ext>
              </a:extLst>
            </p:cNvPr>
            <p:cNvSpPr/>
            <p:nvPr/>
          </p:nvSpPr>
          <p:spPr>
            <a:xfrm>
              <a:off x="6549940" y="1245384"/>
              <a:ext cx="1757388" cy="127057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E5A8E35-5442-438E-ACF3-907BE4E93717}"/>
                </a:ext>
              </a:extLst>
            </p:cNvPr>
            <p:cNvSpPr txBox="1"/>
            <p:nvPr/>
          </p:nvSpPr>
          <p:spPr>
            <a:xfrm>
              <a:off x="6549939" y="1245384"/>
              <a:ext cx="1991179" cy="12705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marL="0" lvl="0" indent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0000"/>
                </a:spcAft>
                <a:buNone/>
              </a:pPr>
              <a:r>
                <a:rPr lang="en-US" sz="2000" b="0" kern="1200" dirty="0">
                  <a:solidFill>
                    <a:schemeClr val="tx1"/>
                  </a:solidFill>
                </a:rPr>
                <a:t>minimize transportation expenses</a:t>
              </a:r>
              <a:endParaRPr lang="en-US" sz="2000" b="0" kern="1200" dirty="0"/>
            </a:p>
          </p:txBody>
        </p: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CD80FA27-2607-4306-AD46-428D0B937FC2}"/>
              </a:ext>
            </a:extLst>
          </p:cNvPr>
          <p:cNvSpPr/>
          <p:nvPr/>
        </p:nvSpPr>
        <p:spPr>
          <a:xfrm>
            <a:off x="6521140" y="4121161"/>
            <a:ext cx="1312825" cy="1312551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2000" r="-12000"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matte">
            <a:bevelT w="50800" h="190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BADF3E8-B9E1-46DE-8C1F-869D724C1348}"/>
              </a:ext>
            </a:extLst>
          </p:cNvPr>
          <p:cNvGrpSpPr/>
          <p:nvPr/>
        </p:nvGrpSpPr>
        <p:grpSpPr>
          <a:xfrm>
            <a:off x="7935395" y="4142430"/>
            <a:ext cx="2186800" cy="1270572"/>
            <a:chOff x="6549940" y="3040977"/>
            <a:chExt cx="2186800" cy="1270572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51E2015-B8C1-4472-A682-39ECCCF51D2E}"/>
                </a:ext>
              </a:extLst>
            </p:cNvPr>
            <p:cNvSpPr/>
            <p:nvPr/>
          </p:nvSpPr>
          <p:spPr>
            <a:xfrm>
              <a:off x="6549940" y="3040977"/>
              <a:ext cx="1757388" cy="127057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7CBDC57-FE93-4072-9D06-C7B693C9B193}"/>
                </a:ext>
              </a:extLst>
            </p:cNvPr>
            <p:cNvSpPr txBox="1"/>
            <p:nvPr/>
          </p:nvSpPr>
          <p:spPr>
            <a:xfrm>
              <a:off x="6549940" y="3040977"/>
              <a:ext cx="2186800" cy="12705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marL="0" lvl="0" indent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0000"/>
                </a:spcAft>
                <a:buNone/>
              </a:pPr>
              <a:r>
                <a:rPr lang="en-US" sz="2000" b="0" kern="1200" dirty="0">
                  <a:solidFill>
                    <a:schemeClr val="tx1"/>
                  </a:solidFill>
                </a:rPr>
                <a:t>remote monitoring patients' health</a:t>
              </a:r>
              <a:endParaRPr lang="en-US" sz="2000" b="0" kern="1200" dirty="0"/>
            </a:p>
          </p:txBody>
        </p: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1E72142D-76CF-47B6-B41A-D68017CC4474}"/>
              </a:ext>
            </a:extLst>
          </p:cNvPr>
          <p:cNvSpPr/>
          <p:nvPr/>
        </p:nvSpPr>
        <p:spPr>
          <a:xfrm>
            <a:off x="5556483" y="5386136"/>
            <a:ext cx="1312825" cy="1312551"/>
          </a:xfrm>
          <a:prstGeom prst="ellipse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matte">
            <a:bevelT w="50800" h="190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CB3326A-C8E1-439F-AC79-6465E189E0A9}"/>
              </a:ext>
            </a:extLst>
          </p:cNvPr>
          <p:cNvGrpSpPr/>
          <p:nvPr/>
        </p:nvGrpSpPr>
        <p:grpSpPr>
          <a:xfrm>
            <a:off x="6969298" y="5413003"/>
            <a:ext cx="2096689" cy="1334370"/>
            <a:chOff x="5583843" y="4311550"/>
            <a:chExt cx="2096689" cy="133437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DF72709-78D6-42EA-9D41-DECE19A1C8AE}"/>
                </a:ext>
              </a:extLst>
            </p:cNvPr>
            <p:cNvSpPr/>
            <p:nvPr/>
          </p:nvSpPr>
          <p:spPr>
            <a:xfrm>
              <a:off x="5583844" y="4311550"/>
              <a:ext cx="1757388" cy="127057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448C25B-33B9-486C-8D88-1EF971CC4102}"/>
                </a:ext>
              </a:extLst>
            </p:cNvPr>
            <p:cNvSpPr txBox="1"/>
            <p:nvPr/>
          </p:nvSpPr>
          <p:spPr>
            <a:xfrm>
              <a:off x="5583843" y="4375348"/>
              <a:ext cx="2096689" cy="12705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marL="0" lvl="0" indent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0000"/>
                </a:spcAft>
                <a:buSzPts val="1050"/>
                <a:buNone/>
              </a:pPr>
              <a:r>
                <a:rPr lang="en-GB" sz="2000" b="0" u="none" strike="noStrike" kern="1200" dirty="0">
                  <a:solidFill>
                    <a:schemeClr val="tx1"/>
                  </a:solidFill>
                  <a:effectLst/>
                  <a:ea typeface="Roboto" panose="02000000000000000000" pitchFamily="2" charset="0"/>
                </a:rPr>
                <a:t>Minimize Exposure to Infections</a:t>
              </a:r>
              <a:endParaRPr lang="en-US" sz="2000" b="0" kern="1200" dirty="0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88F345F6-6BAE-405C-9F3A-3342CFD19DDF}"/>
              </a:ext>
            </a:extLst>
          </p:cNvPr>
          <p:cNvSpPr/>
          <p:nvPr/>
        </p:nvSpPr>
        <p:spPr>
          <a:xfrm>
            <a:off x="2951018" y="83127"/>
            <a:ext cx="6373092" cy="717978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TELEMEDICINE </a:t>
            </a:r>
          </a:p>
        </p:txBody>
      </p:sp>
    </p:spTree>
    <p:extLst>
      <p:ext uri="{BB962C8B-B14F-4D97-AF65-F5344CB8AC3E}">
        <p14:creationId xmlns:p14="http://schemas.microsoft.com/office/powerpoint/2010/main" val="371194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FF7F94-81A2-49B1-AFBC-70EC7D495B27}"/>
              </a:ext>
            </a:extLst>
          </p:cNvPr>
          <p:cNvSpPr/>
          <p:nvPr/>
        </p:nvSpPr>
        <p:spPr>
          <a:xfrm>
            <a:off x="2951018" y="83127"/>
            <a:ext cx="6373092" cy="717978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TELEMEDICINE THROUGH AGES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1855312-7E10-41C5-A0A2-258DC4289957}"/>
              </a:ext>
            </a:extLst>
          </p:cNvPr>
          <p:cNvGrpSpPr/>
          <p:nvPr/>
        </p:nvGrpSpPr>
        <p:grpSpPr>
          <a:xfrm>
            <a:off x="6756351" y="2402814"/>
            <a:ext cx="2347912" cy="2052371"/>
            <a:chOff x="6756350" y="174613"/>
            <a:chExt cx="2347912" cy="2052371"/>
          </a:xfrm>
        </p:grpSpPr>
        <p:sp>
          <p:nvSpPr>
            <p:cNvPr id="42" name="Arrow: Right 41">
              <a:extLst>
                <a:ext uri="{FF2B5EF4-FFF2-40B4-BE49-F238E27FC236}">
                  <a16:creationId xmlns:a16="http://schemas.microsoft.com/office/drawing/2014/main" id="{6DF26CE0-8ADC-4906-A2FC-E6508A249E94}"/>
                </a:ext>
              </a:extLst>
            </p:cNvPr>
            <p:cNvSpPr/>
            <p:nvPr/>
          </p:nvSpPr>
          <p:spPr>
            <a:xfrm>
              <a:off x="6756350" y="174613"/>
              <a:ext cx="2347912" cy="2052371"/>
            </a:xfrm>
            <a:prstGeom prst="rightArrow">
              <a:avLst>
                <a:gd name="adj1" fmla="val 70000"/>
                <a:gd name="adj2" fmla="val 50000"/>
              </a:avLst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3" name="Arrow: Right 12">
              <a:extLst>
                <a:ext uri="{FF2B5EF4-FFF2-40B4-BE49-F238E27FC236}">
                  <a16:creationId xmlns:a16="http://schemas.microsoft.com/office/drawing/2014/main" id="{93DC642A-D1A6-48AD-B275-1D9A1A996D2E}"/>
                </a:ext>
              </a:extLst>
            </p:cNvPr>
            <p:cNvSpPr txBox="1"/>
            <p:nvPr/>
          </p:nvSpPr>
          <p:spPr>
            <a:xfrm>
              <a:off x="7343328" y="482469"/>
              <a:ext cx="1144607" cy="14366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11430" rIns="22860" bIns="1143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b="1" kern="1200" dirty="0">
                  <a:solidFill>
                    <a:schemeClr val="tx2"/>
                  </a:solidFill>
                </a:rPr>
                <a:t>Internet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7D27FFD-C64B-4D1F-BF59-2097F9D00F24}"/>
              </a:ext>
            </a:extLst>
          </p:cNvPr>
          <p:cNvGrpSpPr/>
          <p:nvPr/>
        </p:nvGrpSpPr>
        <p:grpSpPr>
          <a:xfrm>
            <a:off x="9837986" y="2402814"/>
            <a:ext cx="2347912" cy="2052371"/>
            <a:chOff x="9837985" y="174613"/>
            <a:chExt cx="2347912" cy="2052371"/>
          </a:xfrm>
        </p:grpSpPr>
        <p:sp>
          <p:nvSpPr>
            <p:cNvPr id="45" name="Arrow: Right 44">
              <a:extLst>
                <a:ext uri="{FF2B5EF4-FFF2-40B4-BE49-F238E27FC236}">
                  <a16:creationId xmlns:a16="http://schemas.microsoft.com/office/drawing/2014/main" id="{46AADD4E-A539-4D75-8B08-B2A6E94D9146}"/>
                </a:ext>
              </a:extLst>
            </p:cNvPr>
            <p:cNvSpPr/>
            <p:nvPr/>
          </p:nvSpPr>
          <p:spPr>
            <a:xfrm>
              <a:off x="9837985" y="174613"/>
              <a:ext cx="2347912" cy="2052371"/>
            </a:xfrm>
            <a:prstGeom prst="rightArrow">
              <a:avLst>
                <a:gd name="adj1" fmla="val 70000"/>
                <a:gd name="adj2" fmla="val 50000"/>
              </a:avLst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6" name="Arrow: Right 16">
              <a:extLst>
                <a:ext uri="{FF2B5EF4-FFF2-40B4-BE49-F238E27FC236}">
                  <a16:creationId xmlns:a16="http://schemas.microsoft.com/office/drawing/2014/main" id="{E97A3FA7-63DD-4249-81E8-44D59ED720BA}"/>
                </a:ext>
              </a:extLst>
            </p:cNvPr>
            <p:cNvSpPr txBox="1"/>
            <p:nvPr/>
          </p:nvSpPr>
          <p:spPr>
            <a:xfrm>
              <a:off x="10424963" y="482469"/>
              <a:ext cx="1144607" cy="14366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11430" rIns="22860" bIns="1143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None/>
              </a:pPr>
              <a:r>
                <a:rPr lang="en-US" sz="1800" b="1" kern="1200" dirty="0">
                  <a:solidFill>
                    <a:schemeClr val="tx2"/>
                  </a:solidFill>
                </a:rPr>
                <a:t>IoT Devices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680A904-18A0-46FE-BBF6-ECF3F7590E1D}"/>
              </a:ext>
            </a:extLst>
          </p:cNvPr>
          <p:cNvGrpSpPr/>
          <p:nvPr/>
        </p:nvGrpSpPr>
        <p:grpSpPr>
          <a:xfrm>
            <a:off x="3674716" y="2402814"/>
            <a:ext cx="2347912" cy="2052371"/>
            <a:chOff x="3674715" y="174613"/>
            <a:chExt cx="2347912" cy="2052371"/>
          </a:xfrm>
        </p:grpSpPr>
        <p:sp>
          <p:nvSpPr>
            <p:cNvPr id="48" name="Arrow: Right 47">
              <a:extLst>
                <a:ext uri="{FF2B5EF4-FFF2-40B4-BE49-F238E27FC236}">
                  <a16:creationId xmlns:a16="http://schemas.microsoft.com/office/drawing/2014/main" id="{F2BF1CE8-6024-4B44-BA18-185B704223CB}"/>
                </a:ext>
              </a:extLst>
            </p:cNvPr>
            <p:cNvSpPr/>
            <p:nvPr/>
          </p:nvSpPr>
          <p:spPr>
            <a:xfrm>
              <a:off x="3674715" y="174613"/>
              <a:ext cx="2347912" cy="2052371"/>
            </a:xfrm>
            <a:prstGeom prst="rightArrow">
              <a:avLst>
                <a:gd name="adj1" fmla="val 70000"/>
                <a:gd name="adj2" fmla="val 50000"/>
              </a:avLst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9" name="Arrow: Right 8">
              <a:extLst>
                <a:ext uri="{FF2B5EF4-FFF2-40B4-BE49-F238E27FC236}">
                  <a16:creationId xmlns:a16="http://schemas.microsoft.com/office/drawing/2014/main" id="{C7B0CC78-275D-423E-A6BA-648DCEB0AEEB}"/>
                </a:ext>
              </a:extLst>
            </p:cNvPr>
            <p:cNvSpPr txBox="1"/>
            <p:nvPr/>
          </p:nvSpPr>
          <p:spPr>
            <a:xfrm>
              <a:off x="4261693" y="482469"/>
              <a:ext cx="1144607" cy="14366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11430" rIns="22860" bIns="1143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b="1" kern="1200" dirty="0">
                  <a:solidFill>
                    <a:schemeClr val="tx2"/>
                  </a:solidFill>
                </a:rPr>
                <a:t>Telephone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1696669-DB21-4256-9534-F9BC3375665D}"/>
              </a:ext>
            </a:extLst>
          </p:cNvPr>
          <p:cNvGrpSpPr/>
          <p:nvPr/>
        </p:nvGrpSpPr>
        <p:grpSpPr>
          <a:xfrm>
            <a:off x="593081" y="2402814"/>
            <a:ext cx="2347912" cy="2052371"/>
            <a:chOff x="593080" y="174613"/>
            <a:chExt cx="2347912" cy="2052371"/>
          </a:xfrm>
        </p:grpSpPr>
        <p:sp>
          <p:nvSpPr>
            <p:cNvPr id="51" name="Arrow: Right 50">
              <a:extLst>
                <a:ext uri="{FF2B5EF4-FFF2-40B4-BE49-F238E27FC236}">
                  <a16:creationId xmlns:a16="http://schemas.microsoft.com/office/drawing/2014/main" id="{1B50FEC4-B09E-4CB5-B5D9-D026CF07D23A}"/>
                </a:ext>
              </a:extLst>
            </p:cNvPr>
            <p:cNvSpPr/>
            <p:nvPr/>
          </p:nvSpPr>
          <p:spPr>
            <a:xfrm>
              <a:off x="593080" y="174613"/>
              <a:ext cx="2347912" cy="2052371"/>
            </a:xfrm>
            <a:prstGeom prst="rightArrow">
              <a:avLst>
                <a:gd name="adj1" fmla="val 70000"/>
                <a:gd name="adj2" fmla="val 50000"/>
              </a:avLst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" name="Arrow: Right 4">
              <a:extLst>
                <a:ext uri="{FF2B5EF4-FFF2-40B4-BE49-F238E27FC236}">
                  <a16:creationId xmlns:a16="http://schemas.microsoft.com/office/drawing/2014/main" id="{6DDED965-79BC-4229-9361-E601F5CB52FB}"/>
                </a:ext>
              </a:extLst>
            </p:cNvPr>
            <p:cNvSpPr txBox="1"/>
            <p:nvPr/>
          </p:nvSpPr>
          <p:spPr>
            <a:xfrm>
              <a:off x="1180058" y="482469"/>
              <a:ext cx="1144607" cy="14366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11430" rIns="22860" bIns="1143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b="1" kern="1200" dirty="0">
                  <a:solidFill>
                    <a:schemeClr val="tx2"/>
                  </a:solidFill>
                </a:rPr>
                <a:t>Telegraph</a:t>
              </a:r>
            </a:p>
          </p:txBody>
        </p:sp>
      </p:grpSp>
      <p:pic>
        <p:nvPicPr>
          <p:cNvPr id="53" name="Picture 6" descr="Morse-Vail Telegraph Key | National Museum of American History">
            <a:extLst>
              <a:ext uri="{FF2B5EF4-FFF2-40B4-BE49-F238E27FC236}">
                <a16:creationId xmlns:a16="http://schemas.microsoft.com/office/drawing/2014/main" id="{C5F9865F-ECD2-4E3A-B0B9-0EA93968DC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73"/>
          <a:stretch/>
        </p:blipFill>
        <p:spPr bwMode="auto">
          <a:xfrm flipH="1">
            <a:off x="-83130" y="2818317"/>
            <a:ext cx="1387928" cy="1143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28044B3A-4AD1-4C4C-97FF-6AB3A72B8A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496" y="2774193"/>
            <a:ext cx="1442098" cy="13910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5" name="Picture 2" descr="Buy Fitbit Versa Smart Watch online in Pakistan - Tejar.pk">
            <a:extLst>
              <a:ext uri="{FF2B5EF4-FFF2-40B4-BE49-F238E27FC236}">
                <a16:creationId xmlns:a16="http://schemas.microsoft.com/office/drawing/2014/main" id="{8DBC2495-475C-4E3E-AEA4-1278CAE78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2029" y="2780118"/>
            <a:ext cx="1343576" cy="13435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" descr="Telephone Round Icon PNG &amp; SVG Design For T-Shirts">
            <a:extLst>
              <a:ext uri="{FF2B5EF4-FFF2-40B4-BE49-F238E27FC236}">
                <a16:creationId xmlns:a16="http://schemas.microsoft.com/office/drawing/2014/main" id="{1EEC41F2-05EF-4DFB-8544-FBC13844D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8860" y="2687028"/>
            <a:ext cx="1495675" cy="14956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06570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9B92F-F5FA-46FA-AAF5-C71D29AF32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8946C4-06C9-42C6-A2D9-3D38F168D0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6" descr="Is Uber really worth billions of dollars? - BBC News">
            <a:extLst>
              <a:ext uri="{FF2B5EF4-FFF2-40B4-BE49-F238E27FC236}">
                <a16:creationId xmlns:a16="http://schemas.microsoft.com/office/drawing/2014/main" id="{327355E1-7247-4AC9-826D-4951B2BEA1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AF4C9A-A259-4396-8226-4465AC4D2E52}"/>
              </a:ext>
            </a:extLst>
          </p:cNvPr>
          <p:cNvSpPr txBox="1"/>
          <p:nvPr/>
        </p:nvSpPr>
        <p:spPr>
          <a:xfrm rot="735419">
            <a:off x="8418661" y="1943230"/>
            <a:ext cx="2861739" cy="1305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rgbClr val="CCD6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UBERIZATION OF DOCTORS</a:t>
            </a:r>
          </a:p>
        </p:txBody>
      </p:sp>
    </p:spTree>
    <p:extLst>
      <p:ext uri="{BB962C8B-B14F-4D97-AF65-F5344CB8AC3E}">
        <p14:creationId xmlns:p14="http://schemas.microsoft.com/office/powerpoint/2010/main" val="2270453677"/>
      </p:ext>
    </p:extLst>
  </p:cSld>
  <p:clrMapOvr>
    <a:masterClrMapping/>
  </p:clrMapOvr>
  <p:transition spd="slow">
    <p:randomBar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9B92F-F5FA-46FA-AAF5-C71D29AF32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8946C4-06C9-42C6-A2D9-3D38F168D0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02CFD9-E474-4870-8A64-3ACA861680C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3F7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BDAACD-E28D-4F01-956C-C449322B52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2" b="54762"/>
          <a:stretch/>
        </p:blipFill>
        <p:spPr>
          <a:xfrm>
            <a:off x="2625772" y="-11979"/>
            <a:ext cx="6663362" cy="6856841"/>
          </a:xfrm>
          <a:prstGeom prst="rect">
            <a:avLst/>
          </a:prstGeom>
        </p:spPr>
      </p:pic>
      <p:pic>
        <p:nvPicPr>
          <p:cNvPr id="8" name="Graphic 7" descr="Doctor">
            <a:extLst>
              <a:ext uri="{FF2B5EF4-FFF2-40B4-BE49-F238E27FC236}">
                <a16:creationId xmlns:a16="http://schemas.microsoft.com/office/drawing/2014/main" id="{D2BCBDA6-7794-4288-8AFC-26E6EDFAE4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53432" y="3648619"/>
            <a:ext cx="914400" cy="914400"/>
          </a:xfrm>
          <a:prstGeom prst="rect">
            <a:avLst/>
          </a:prstGeom>
        </p:spPr>
      </p:pic>
      <p:pic>
        <p:nvPicPr>
          <p:cNvPr id="9" name="Graphic 8" descr="Doctor">
            <a:extLst>
              <a:ext uri="{FF2B5EF4-FFF2-40B4-BE49-F238E27FC236}">
                <a16:creationId xmlns:a16="http://schemas.microsoft.com/office/drawing/2014/main" id="{7285E0A6-6662-4D25-A394-46C804C932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57443" y="3341907"/>
            <a:ext cx="914400" cy="914400"/>
          </a:xfrm>
          <a:prstGeom prst="rect">
            <a:avLst/>
          </a:prstGeom>
        </p:spPr>
      </p:pic>
      <p:pic>
        <p:nvPicPr>
          <p:cNvPr id="10" name="Graphic 9" descr="Doctor">
            <a:extLst>
              <a:ext uri="{FF2B5EF4-FFF2-40B4-BE49-F238E27FC236}">
                <a16:creationId xmlns:a16="http://schemas.microsoft.com/office/drawing/2014/main" id="{D054ED08-8E72-44AC-BBC6-9A086F4E1A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81479" y="4633943"/>
            <a:ext cx="914400" cy="914400"/>
          </a:xfrm>
          <a:prstGeom prst="rect">
            <a:avLst/>
          </a:prstGeom>
        </p:spPr>
      </p:pic>
      <p:pic>
        <p:nvPicPr>
          <p:cNvPr id="11" name="Graphic 10" descr="Doctor">
            <a:extLst>
              <a:ext uri="{FF2B5EF4-FFF2-40B4-BE49-F238E27FC236}">
                <a16:creationId xmlns:a16="http://schemas.microsoft.com/office/drawing/2014/main" id="{FCD7B22F-3515-4FB4-A168-7C65D4DB39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0740" y="4759544"/>
            <a:ext cx="914400" cy="914400"/>
          </a:xfrm>
          <a:prstGeom prst="rect">
            <a:avLst/>
          </a:prstGeom>
        </p:spPr>
      </p:pic>
      <p:pic>
        <p:nvPicPr>
          <p:cNvPr id="12" name="Graphic 11" descr="Doctor">
            <a:extLst>
              <a:ext uri="{FF2B5EF4-FFF2-40B4-BE49-F238E27FC236}">
                <a16:creationId xmlns:a16="http://schemas.microsoft.com/office/drawing/2014/main" id="{5129C118-0EBE-480A-B4AA-B766786DD8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38263" y="3852211"/>
            <a:ext cx="914400" cy="914400"/>
          </a:xfrm>
          <a:prstGeom prst="rect">
            <a:avLst/>
          </a:prstGeom>
        </p:spPr>
      </p:pic>
      <p:pic>
        <p:nvPicPr>
          <p:cNvPr id="13" name="Graphic 12" descr="Doctor">
            <a:extLst>
              <a:ext uri="{FF2B5EF4-FFF2-40B4-BE49-F238E27FC236}">
                <a16:creationId xmlns:a16="http://schemas.microsoft.com/office/drawing/2014/main" id="{528DABF8-9648-4E57-96CF-703A8F324B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79691" y="5475116"/>
            <a:ext cx="914400" cy="914400"/>
          </a:xfrm>
          <a:prstGeom prst="rect">
            <a:avLst/>
          </a:prstGeom>
        </p:spPr>
      </p:pic>
      <p:pic>
        <p:nvPicPr>
          <p:cNvPr id="14" name="Graphic 13" descr="Doctor">
            <a:extLst>
              <a:ext uri="{FF2B5EF4-FFF2-40B4-BE49-F238E27FC236}">
                <a16:creationId xmlns:a16="http://schemas.microsoft.com/office/drawing/2014/main" id="{2F0E4D42-A99F-41BD-BE37-6C3D7F0DA4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29177" y="2877705"/>
            <a:ext cx="914400" cy="914400"/>
          </a:xfrm>
          <a:prstGeom prst="rect">
            <a:avLst/>
          </a:prstGeom>
        </p:spPr>
      </p:pic>
      <p:pic>
        <p:nvPicPr>
          <p:cNvPr id="15" name="Graphic 14" descr="Doctor">
            <a:extLst>
              <a:ext uri="{FF2B5EF4-FFF2-40B4-BE49-F238E27FC236}">
                <a16:creationId xmlns:a16="http://schemas.microsoft.com/office/drawing/2014/main" id="{D079E341-95A5-4F1B-B814-1320F73CD8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83950" y="4480992"/>
            <a:ext cx="914400" cy="914400"/>
          </a:xfrm>
          <a:prstGeom prst="rect">
            <a:avLst/>
          </a:prstGeom>
        </p:spPr>
      </p:pic>
      <p:pic>
        <p:nvPicPr>
          <p:cNvPr id="16" name="Graphic 15" descr="Doctor">
            <a:extLst>
              <a:ext uri="{FF2B5EF4-FFF2-40B4-BE49-F238E27FC236}">
                <a16:creationId xmlns:a16="http://schemas.microsoft.com/office/drawing/2014/main" id="{67E5B072-07EE-4178-8F07-184DEC1416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33453" y="2766230"/>
            <a:ext cx="914400" cy="914400"/>
          </a:xfrm>
          <a:prstGeom prst="rect">
            <a:avLst/>
          </a:prstGeom>
        </p:spPr>
      </p:pic>
      <p:pic>
        <p:nvPicPr>
          <p:cNvPr id="17" name="Graphic 16" descr="Doctor">
            <a:extLst>
              <a:ext uri="{FF2B5EF4-FFF2-40B4-BE49-F238E27FC236}">
                <a16:creationId xmlns:a16="http://schemas.microsoft.com/office/drawing/2014/main" id="{62E73489-F715-491C-A08E-69CFFFAC2F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76529" y="3361022"/>
            <a:ext cx="914400" cy="914400"/>
          </a:xfrm>
          <a:prstGeom prst="rect">
            <a:avLst/>
          </a:prstGeom>
        </p:spPr>
      </p:pic>
      <p:pic>
        <p:nvPicPr>
          <p:cNvPr id="18" name="Graphic 17" descr="Doctor">
            <a:extLst>
              <a:ext uri="{FF2B5EF4-FFF2-40B4-BE49-F238E27FC236}">
                <a16:creationId xmlns:a16="http://schemas.microsoft.com/office/drawing/2014/main" id="{5E5A5738-B32A-49A4-98BC-846578C272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78581" y="5440594"/>
            <a:ext cx="914400" cy="914400"/>
          </a:xfrm>
          <a:prstGeom prst="rect">
            <a:avLst/>
          </a:prstGeom>
        </p:spPr>
      </p:pic>
      <p:pic>
        <p:nvPicPr>
          <p:cNvPr id="19" name="Graphic 18" descr="Doctor">
            <a:extLst>
              <a:ext uri="{FF2B5EF4-FFF2-40B4-BE49-F238E27FC236}">
                <a16:creationId xmlns:a16="http://schemas.microsoft.com/office/drawing/2014/main" id="{0842AE89-B5D4-4CCE-A472-76EBDD0976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381" y="4210884"/>
            <a:ext cx="914400" cy="914400"/>
          </a:xfrm>
          <a:prstGeom prst="rect">
            <a:avLst/>
          </a:prstGeom>
        </p:spPr>
      </p:pic>
      <p:pic>
        <p:nvPicPr>
          <p:cNvPr id="20" name="Graphic 19" descr="Doctor">
            <a:extLst>
              <a:ext uri="{FF2B5EF4-FFF2-40B4-BE49-F238E27FC236}">
                <a16:creationId xmlns:a16="http://schemas.microsoft.com/office/drawing/2014/main" id="{59A1F268-5D0E-40C1-AB6E-19BA2FE76C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7453" y="2868906"/>
            <a:ext cx="914400" cy="914400"/>
          </a:xfrm>
          <a:prstGeom prst="rect">
            <a:avLst/>
          </a:prstGeom>
        </p:spPr>
      </p:pic>
      <p:pic>
        <p:nvPicPr>
          <p:cNvPr id="21" name="Graphic 20" descr="Doctor">
            <a:extLst>
              <a:ext uri="{FF2B5EF4-FFF2-40B4-BE49-F238E27FC236}">
                <a16:creationId xmlns:a16="http://schemas.microsoft.com/office/drawing/2014/main" id="{AF3EE7D1-34DB-45C2-BCF8-9C2F91E7CF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38679" y="389866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9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9B92F-F5FA-46FA-AAF5-C71D29AF32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54" y="2302973"/>
            <a:ext cx="3399061" cy="2387600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GB" sz="2000" b="1" u="none" strike="noStrike" dirty="0">
                <a:solidFill>
                  <a:schemeClr val="tx2"/>
                </a:solidFill>
                <a:effectLst/>
                <a:ea typeface="Roboto" panose="02000000000000000000" pitchFamily="2" charset="0"/>
              </a:rPr>
              <a:t>The concept of "uberization" refers to the transformation of traditional industries through the adoption of </a:t>
            </a:r>
            <a:r>
              <a:rPr lang="en-GB" sz="2000" b="1" u="none" strike="noStrike" dirty="0">
                <a:solidFill>
                  <a:srgbClr val="FF0000"/>
                </a:solidFill>
                <a:effectLst/>
                <a:ea typeface="Roboto" panose="02000000000000000000" pitchFamily="2" charset="0"/>
              </a:rPr>
              <a:t>on-demand</a:t>
            </a:r>
            <a:r>
              <a:rPr lang="en-GB" sz="2000" b="1" u="none" strike="noStrike" dirty="0">
                <a:solidFill>
                  <a:schemeClr val="tx2"/>
                </a:solidFill>
                <a:effectLst/>
                <a:ea typeface="Roboto" panose="02000000000000000000" pitchFamily="2" charset="0"/>
              </a:rPr>
              <a:t> services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E502007-A208-4590-8C5A-29BDFE0EEB15}"/>
              </a:ext>
            </a:extLst>
          </p:cNvPr>
          <p:cNvSpPr/>
          <p:nvPr/>
        </p:nvSpPr>
        <p:spPr>
          <a:xfrm>
            <a:off x="10766225" y="1371605"/>
            <a:ext cx="1425775" cy="554182"/>
          </a:xfrm>
          <a:prstGeom prst="roundRect">
            <a:avLst>
              <a:gd name="adj" fmla="val 0"/>
            </a:avLst>
          </a:prstGeom>
          <a:solidFill>
            <a:schemeClr val="bg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RMO at DHQ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E9BF43E-0474-4041-BAF2-DDAAE46B87D4}"/>
              </a:ext>
            </a:extLst>
          </p:cNvPr>
          <p:cNvSpPr/>
          <p:nvPr/>
        </p:nvSpPr>
        <p:spPr>
          <a:xfrm>
            <a:off x="10738511" y="3823862"/>
            <a:ext cx="1425775" cy="554182"/>
          </a:xfrm>
          <a:prstGeom prst="roundRect">
            <a:avLst>
              <a:gd name="adj" fmla="val 0"/>
            </a:avLst>
          </a:prstGeom>
          <a:solidFill>
            <a:schemeClr val="bg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RMO at RHC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9891557-AC50-42B2-BC1B-CC507DB789B8}"/>
              </a:ext>
            </a:extLst>
          </p:cNvPr>
          <p:cNvSpPr/>
          <p:nvPr/>
        </p:nvSpPr>
        <p:spPr>
          <a:xfrm>
            <a:off x="10752366" y="6289969"/>
            <a:ext cx="1425775" cy="554182"/>
          </a:xfrm>
          <a:prstGeom prst="roundRect">
            <a:avLst>
              <a:gd name="adj" fmla="val 0"/>
            </a:avLst>
          </a:prstGeom>
          <a:solidFill>
            <a:schemeClr val="bg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RMO at BHU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58A6FA8-42A8-401D-B048-9B74D0F13129}"/>
              </a:ext>
            </a:extLst>
          </p:cNvPr>
          <p:cNvSpPr/>
          <p:nvPr/>
        </p:nvSpPr>
        <p:spPr>
          <a:xfrm>
            <a:off x="3089565" y="4181707"/>
            <a:ext cx="2341418" cy="75051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Patient arrived at THQ (occupied)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547C57-9A00-4383-98DF-5BB5E262FBFB}"/>
              </a:ext>
            </a:extLst>
          </p:cNvPr>
          <p:cNvSpPr/>
          <p:nvPr/>
        </p:nvSpPr>
        <p:spPr>
          <a:xfrm>
            <a:off x="3089565" y="124691"/>
            <a:ext cx="6359235" cy="750519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CONCEPT OF UBERIZATION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59AA546-AE7C-4C5E-B3BF-20EA4AAFDB8D}"/>
              </a:ext>
            </a:extLst>
          </p:cNvPr>
          <p:cNvSpPr/>
          <p:nvPr/>
        </p:nvSpPr>
        <p:spPr>
          <a:xfrm>
            <a:off x="4959927" y="1870364"/>
            <a:ext cx="5541818" cy="1579418"/>
          </a:xfrm>
          <a:custGeom>
            <a:avLst/>
            <a:gdLst>
              <a:gd name="connsiteX0" fmla="*/ 0 w 5541818"/>
              <a:gd name="connsiteY0" fmla="*/ 1579418 h 1579418"/>
              <a:gd name="connsiteX1" fmla="*/ 2549237 w 5541818"/>
              <a:gd name="connsiteY1" fmla="*/ 1288472 h 1579418"/>
              <a:gd name="connsiteX2" fmla="*/ 5541818 w 5541818"/>
              <a:gd name="connsiteY2" fmla="*/ 0 h 157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1818" h="1579418">
                <a:moveTo>
                  <a:pt x="0" y="1579418"/>
                </a:moveTo>
                <a:cubicBezTo>
                  <a:pt x="812800" y="1565563"/>
                  <a:pt x="1625601" y="1551708"/>
                  <a:pt x="2549237" y="1288472"/>
                </a:cubicBezTo>
                <a:cubicBezTo>
                  <a:pt x="3472873" y="1025236"/>
                  <a:pt x="4507345" y="512618"/>
                  <a:pt x="5541818" y="0"/>
                </a:cubicBezTo>
              </a:path>
            </a:pathLst>
          </a:cu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2A97963-CBD5-491B-9416-A44F1C535B0A}"/>
              </a:ext>
            </a:extLst>
          </p:cNvPr>
          <p:cNvSpPr/>
          <p:nvPr/>
        </p:nvSpPr>
        <p:spPr>
          <a:xfrm>
            <a:off x="4819199" y="3338945"/>
            <a:ext cx="5737965" cy="138546"/>
          </a:xfrm>
          <a:custGeom>
            <a:avLst/>
            <a:gdLst>
              <a:gd name="connsiteX0" fmla="*/ 168437 w 5737965"/>
              <a:gd name="connsiteY0" fmla="*/ 138546 h 138546"/>
              <a:gd name="connsiteX1" fmla="*/ 251565 w 5737965"/>
              <a:gd name="connsiteY1" fmla="*/ 96982 h 138546"/>
              <a:gd name="connsiteX2" fmla="*/ 5737965 w 5737965"/>
              <a:gd name="connsiteY2" fmla="*/ 0 h 138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37965" h="138546">
                <a:moveTo>
                  <a:pt x="168437" y="138546"/>
                </a:moveTo>
                <a:cubicBezTo>
                  <a:pt x="-254127" y="129309"/>
                  <a:pt x="251565" y="96982"/>
                  <a:pt x="251565" y="96982"/>
                </a:cubicBezTo>
                <a:lnTo>
                  <a:pt x="5737965" y="0"/>
                </a:lnTo>
              </a:path>
            </a:pathLst>
          </a:cu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2A29CC0-E088-411B-8401-3D7FC4D83F8E}"/>
              </a:ext>
            </a:extLst>
          </p:cNvPr>
          <p:cNvSpPr/>
          <p:nvPr/>
        </p:nvSpPr>
        <p:spPr>
          <a:xfrm>
            <a:off x="4946073" y="3477491"/>
            <a:ext cx="5597236" cy="2396836"/>
          </a:xfrm>
          <a:custGeom>
            <a:avLst/>
            <a:gdLst>
              <a:gd name="connsiteX0" fmla="*/ 0 w 5597236"/>
              <a:gd name="connsiteY0" fmla="*/ 0 h 2396836"/>
              <a:gd name="connsiteX1" fmla="*/ 3158836 w 5597236"/>
              <a:gd name="connsiteY1" fmla="*/ 457200 h 2396836"/>
              <a:gd name="connsiteX2" fmla="*/ 5597236 w 5597236"/>
              <a:gd name="connsiteY2" fmla="*/ 2396836 h 2396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97236" h="2396836">
                <a:moveTo>
                  <a:pt x="0" y="0"/>
                </a:moveTo>
                <a:cubicBezTo>
                  <a:pt x="1112981" y="28863"/>
                  <a:pt x="2225963" y="57727"/>
                  <a:pt x="3158836" y="457200"/>
                </a:cubicBezTo>
                <a:cubicBezTo>
                  <a:pt x="4091709" y="856673"/>
                  <a:pt x="4844472" y="1626754"/>
                  <a:pt x="5597236" y="2396836"/>
                </a:cubicBezTo>
              </a:path>
            </a:pathLst>
          </a:cu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CFA256-3223-4417-9B5C-4652003D99A1}"/>
              </a:ext>
            </a:extLst>
          </p:cNvPr>
          <p:cNvSpPr txBox="1"/>
          <p:nvPr/>
        </p:nvSpPr>
        <p:spPr>
          <a:xfrm>
            <a:off x="5140032" y="2989476"/>
            <a:ext cx="1551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Connected to</a:t>
            </a:r>
          </a:p>
        </p:txBody>
      </p:sp>
      <p:pic>
        <p:nvPicPr>
          <p:cNvPr id="3" name="Picture 2" descr="Burn units, ICU at DHQ hospitals | Millat Online">
            <a:extLst>
              <a:ext uri="{FF2B5EF4-FFF2-40B4-BE49-F238E27FC236}">
                <a16:creationId xmlns:a16="http://schemas.microsoft.com/office/drawing/2014/main" id="{49AD2884-DB06-26D3-81C6-006E4A019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507" y="2642416"/>
            <a:ext cx="1567692" cy="145853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elcome to THQ Hospital Gojra | THQ Hospital Gojra">
            <a:extLst>
              <a:ext uri="{FF2B5EF4-FFF2-40B4-BE49-F238E27FC236}">
                <a16:creationId xmlns:a16="http://schemas.microsoft.com/office/drawing/2014/main" id="{8422EE2A-5196-98FA-F9A8-2B0F52CD4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2366" y="-70186"/>
            <a:ext cx="1425775" cy="144179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ural Health Centres">
            <a:extLst>
              <a:ext uri="{FF2B5EF4-FFF2-40B4-BE49-F238E27FC236}">
                <a16:creationId xmlns:a16="http://schemas.microsoft.com/office/drawing/2014/main" id="{F54B4FDC-F7DD-E220-186A-0B66EB65D2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689" y="2244429"/>
            <a:ext cx="1579418" cy="157941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asic Health Unit Chak 1/10-L Sahiwal | Harappa Road">
            <a:extLst>
              <a:ext uri="{FF2B5EF4-FFF2-40B4-BE49-F238E27FC236}">
                <a16:creationId xmlns:a16="http://schemas.microsoft.com/office/drawing/2014/main" id="{86449E58-7A2A-2847-B90F-5C02D0C1B5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1745" y="4687506"/>
            <a:ext cx="1739362" cy="157941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9186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10" grpId="0" animBg="1"/>
      <p:bldP spid="11" grpId="0" animBg="1"/>
      <p:bldP spid="6" grpId="0" animBg="1"/>
      <p:bldP spid="7" grpId="0" animBg="1"/>
      <p:bldP spid="14" grpId="0" animBg="1"/>
      <p:bldP spid="15" grpId="0" animBg="1"/>
      <p:bldP spid="16" grpId="0" animBg="1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FADDB5C-5905-4B78-96F5-D8EC58E3C14F}"/>
              </a:ext>
            </a:extLst>
          </p:cNvPr>
          <p:cNvSpPr/>
          <p:nvPr/>
        </p:nvSpPr>
        <p:spPr>
          <a:xfrm>
            <a:off x="2951018" y="83127"/>
            <a:ext cx="6373092" cy="717978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COMPONENTS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F6CF852-0B6D-4138-8C0E-2445C5F093E8}"/>
              </a:ext>
            </a:extLst>
          </p:cNvPr>
          <p:cNvSpPr/>
          <p:nvPr/>
        </p:nvSpPr>
        <p:spPr>
          <a:xfrm>
            <a:off x="192807" y="2458752"/>
            <a:ext cx="2745590" cy="1891712"/>
          </a:xfrm>
          <a:prstGeom prst="round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BC59C04-AAFB-4412-8DE9-4BD80353195C}"/>
              </a:ext>
            </a:extLst>
          </p:cNvPr>
          <p:cNvGrpSpPr/>
          <p:nvPr/>
        </p:nvGrpSpPr>
        <p:grpSpPr>
          <a:xfrm>
            <a:off x="192807" y="4350464"/>
            <a:ext cx="2745590" cy="1018614"/>
            <a:chOff x="5769" y="1921366"/>
            <a:chExt cx="2745590" cy="1018614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ACD637D-5C8F-4CEF-B80E-D62A067F8B87}"/>
                </a:ext>
              </a:extLst>
            </p:cNvPr>
            <p:cNvSpPr/>
            <p:nvPr/>
          </p:nvSpPr>
          <p:spPr>
            <a:xfrm>
              <a:off x="5769" y="1921366"/>
              <a:ext cx="2745590" cy="1018614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E80FB1D-5C43-4B35-AD99-0FF6F942440A}"/>
                </a:ext>
              </a:extLst>
            </p:cNvPr>
            <p:cNvSpPr txBox="1"/>
            <p:nvPr/>
          </p:nvSpPr>
          <p:spPr>
            <a:xfrm>
              <a:off x="5769" y="1921366"/>
              <a:ext cx="2745590" cy="10186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0472" tIns="220472" rIns="220472" bIns="0" numCol="1" spcCol="1270" anchor="t" anchorCtr="0">
              <a:noAutofit/>
            </a:bodyPr>
            <a:lstStyle/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100" kern="1200" dirty="0"/>
                <a:t>Booth</a:t>
              </a:r>
            </a:p>
          </p:txBody>
        </p:sp>
      </p:grp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D30CA4C-0053-44CF-8CE6-C8F3AC99BA00}"/>
              </a:ext>
            </a:extLst>
          </p:cNvPr>
          <p:cNvSpPr/>
          <p:nvPr/>
        </p:nvSpPr>
        <p:spPr>
          <a:xfrm>
            <a:off x="3213072" y="2458752"/>
            <a:ext cx="2745590" cy="1891712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68D1858-17DB-4C1A-90BE-AE9B951CA563}"/>
              </a:ext>
            </a:extLst>
          </p:cNvPr>
          <p:cNvGrpSpPr/>
          <p:nvPr/>
        </p:nvGrpSpPr>
        <p:grpSpPr>
          <a:xfrm>
            <a:off x="3213072" y="4350464"/>
            <a:ext cx="2745590" cy="1018614"/>
            <a:chOff x="3026034" y="1921366"/>
            <a:chExt cx="2745590" cy="101861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37BABC-55E2-47C5-8C6F-D9E11D9A3979}"/>
                </a:ext>
              </a:extLst>
            </p:cNvPr>
            <p:cNvSpPr/>
            <p:nvPr/>
          </p:nvSpPr>
          <p:spPr>
            <a:xfrm>
              <a:off x="3026034" y="1921366"/>
              <a:ext cx="2745590" cy="1018614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0E207B3-1F5A-4F47-BFA7-0FB6F7397E8A}"/>
                </a:ext>
              </a:extLst>
            </p:cNvPr>
            <p:cNvSpPr txBox="1"/>
            <p:nvPr/>
          </p:nvSpPr>
          <p:spPr>
            <a:xfrm>
              <a:off x="3026034" y="1921366"/>
              <a:ext cx="2745590" cy="10186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0472" tIns="220472" rIns="220472" bIns="0" numCol="1" spcCol="1270" anchor="t" anchorCtr="0">
              <a:noAutofit/>
            </a:bodyPr>
            <a:lstStyle/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100" kern="1200" dirty="0"/>
                <a:t>Vitals monitor</a:t>
              </a: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1285482-AF66-4A08-8C7D-3E5B2A1B739C}"/>
              </a:ext>
            </a:extLst>
          </p:cNvPr>
          <p:cNvSpPr/>
          <p:nvPr/>
        </p:nvSpPr>
        <p:spPr>
          <a:xfrm>
            <a:off x="6233338" y="2458752"/>
            <a:ext cx="2745590" cy="1891712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0D6BB23-2FA5-4A76-8FC6-C90B44DC142C}"/>
              </a:ext>
            </a:extLst>
          </p:cNvPr>
          <p:cNvGrpSpPr/>
          <p:nvPr/>
        </p:nvGrpSpPr>
        <p:grpSpPr>
          <a:xfrm>
            <a:off x="6233338" y="4350464"/>
            <a:ext cx="2745590" cy="1018614"/>
            <a:chOff x="6046300" y="1921366"/>
            <a:chExt cx="2745590" cy="101861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113EE2B-1A1A-4733-8258-E0333DADF31C}"/>
                </a:ext>
              </a:extLst>
            </p:cNvPr>
            <p:cNvSpPr/>
            <p:nvPr/>
          </p:nvSpPr>
          <p:spPr>
            <a:xfrm>
              <a:off x="6046300" y="1921366"/>
              <a:ext cx="2745590" cy="1018614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00E4452-C403-4108-A0B5-1D657B04DDA8}"/>
                </a:ext>
              </a:extLst>
            </p:cNvPr>
            <p:cNvSpPr txBox="1"/>
            <p:nvPr/>
          </p:nvSpPr>
          <p:spPr>
            <a:xfrm>
              <a:off x="6046300" y="1921366"/>
              <a:ext cx="2745590" cy="10186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0472" tIns="220472" rIns="220472" bIns="0" numCol="1" spcCol="1270" anchor="t" anchorCtr="0">
              <a:noAutofit/>
            </a:bodyPr>
            <a:lstStyle/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100" kern="1200" dirty="0"/>
                <a:t>Webcam</a:t>
              </a:r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CBD543A-BA08-4268-9A00-7D0610934CB5}"/>
              </a:ext>
            </a:extLst>
          </p:cNvPr>
          <p:cNvSpPr/>
          <p:nvPr/>
        </p:nvSpPr>
        <p:spPr>
          <a:xfrm>
            <a:off x="9253603" y="2494581"/>
            <a:ext cx="2745590" cy="1891712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BCA6412-B3D3-49B3-9FD0-84306F592716}"/>
              </a:ext>
            </a:extLst>
          </p:cNvPr>
          <p:cNvGrpSpPr/>
          <p:nvPr/>
        </p:nvGrpSpPr>
        <p:grpSpPr>
          <a:xfrm>
            <a:off x="9253602" y="4350464"/>
            <a:ext cx="2938397" cy="1018614"/>
            <a:chOff x="9066564" y="1921366"/>
            <a:chExt cx="2938397" cy="101861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02C88DD-A876-491E-9E7B-1C387395AE6F}"/>
                </a:ext>
              </a:extLst>
            </p:cNvPr>
            <p:cNvSpPr/>
            <p:nvPr/>
          </p:nvSpPr>
          <p:spPr>
            <a:xfrm>
              <a:off x="9066565" y="1921366"/>
              <a:ext cx="2745590" cy="1018614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E43EEA7-9FC4-4B93-B0A7-899F3282C7B0}"/>
                </a:ext>
              </a:extLst>
            </p:cNvPr>
            <p:cNvSpPr txBox="1"/>
            <p:nvPr/>
          </p:nvSpPr>
          <p:spPr>
            <a:xfrm>
              <a:off x="9066564" y="1921366"/>
              <a:ext cx="2938397" cy="10186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0472" tIns="220472" rIns="220472" bIns="0" numCol="1" spcCol="1270" anchor="t" anchorCtr="0">
              <a:noAutofit/>
            </a:bodyPr>
            <a:lstStyle/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100" kern="1200" dirty="0"/>
                <a:t>Internet/Server</a:t>
              </a: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5E5C16A7-411F-D05D-704B-3C30C13EC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253603" y="2491207"/>
            <a:ext cx="2745590" cy="1927541"/>
          </a:xfrm>
          <a:prstGeom prst="roundRect">
            <a:avLst>
              <a:gd name="adj" fmla="val 1621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50474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C9F16B91-CA54-40F7-8D41-4D659C12D218}"/>
              </a:ext>
            </a:extLst>
          </p:cNvPr>
          <p:cNvSpPr/>
          <p:nvPr/>
        </p:nvSpPr>
        <p:spPr>
          <a:xfrm>
            <a:off x="5118123" y="1052381"/>
            <a:ext cx="2199322" cy="626361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Patient came in A&amp;E</a:t>
            </a:r>
          </a:p>
        </p:txBody>
      </p:sp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3EDA03F3-2E74-4176-B081-F7756EFB3A3E}"/>
              </a:ext>
            </a:extLst>
          </p:cNvPr>
          <p:cNvSpPr/>
          <p:nvPr/>
        </p:nvSpPr>
        <p:spPr>
          <a:xfrm>
            <a:off x="5196261" y="4245292"/>
            <a:ext cx="2126179" cy="533400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Connected to available doctor</a:t>
            </a: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0AE4DC6F-EC65-45D8-87A3-9249DFF544F5}"/>
              </a:ext>
            </a:extLst>
          </p:cNvPr>
          <p:cNvSpPr/>
          <p:nvPr/>
        </p:nvSpPr>
        <p:spPr>
          <a:xfrm>
            <a:off x="2285999" y="5292804"/>
            <a:ext cx="1681307" cy="759652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Referred to concerned specialist</a:t>
            </a:r>
          </a:p>
        </p:txBody>
      </p:sp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27802DEC-92BB-4B30-A5C8-A5F7FFB27604}"/>
              </a:ext>
            </a:extLst>
          </p:cNvPr>
          <p:cNvSpPr/>
          <p:nvPr/>
        </p:nvSpPr>
        <p:spPr>
          <a:xfrm>
            <a:off x="5123123" y="2132997"/>
            <a:ext cx="2199317" cy="626361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Reached telemedicine booth</a:t>
            </a: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F803BBAF-C611-49B8-9256-F1C962E47FFD}"/>
              </a:ext>
            </a:extLst>
          </p:cNvPr>
          <p:cNvSpPr/>
          <p:nvPr/>
        </p:nvSpPr>
        <p:spPr>
          <a:xfrm>
            <a:off x="8512174" y="5336352"/>
            <a:ext cx="1829441" cy="685800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Medicine prescribed for home</a:t>
            </a:r>
          </a:p>
        </p:txBody>
      </p:sp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A88767FF-FEC1-4A24-A5B0-34B16534BBC4}"/>
              </a:ext>
            </a:extLst>
          </p:cNvPr>
          <p:cNvSpPr/>
          <p:nvPr/>
        </p:nvSpPr>
        <p:spPr>
          <a:xfrm>
            <a:off x="5069639" y="3137216"/>
            <a:ext cx="2351714" cy="717978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Vitals monitored &amp; symptoms entered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859EFD3-2CC7-4541-A394-7C51058829A6}"/>
              </a:ext>
            </a:extLst>
          </p:cNvPr>
          <p:cNvCxnSpPr>
            <a:cxnSpLocks/>
          </p:cNvCxnSpPr>
          <p:nvPr/>
        </p:nvCxnSpPr>
        <p:spPr>
          <a:xfrm flipH="1">
            <a:off x="4286534" y="4876412"/>
            <a:ext cx="1829442" cy="4599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23DE3B7-E71A-48F8-BA1E-EA1AAEF6B627}"/>
              </a:ext>
            </a:extLst>
          </p:cNvPr>
          <p:cNvSpPr txBox="1"/>
          <p:nvPr/>
        </p:nvSpPr>
        <p:spPr>
          <a:xfrm>
            <a:off x="3967307" y="4822026"/>
            <a:ext cx="16002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critical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0022961-128A-4AD7-8AE1-FF2B6E3A3094}"/>
              </a:ext>
            </a:extLst>
          </p:cNvPr>
          <p:cNvCxnSpPr>
            <a:cxnSpLocks/>
          </p:cNvCxnSpPr>
          <p:nvPr/>
        </p:nvCxnSpPr>
        <p:spPr>
          <a:xfrm>
            <a:off x="6300916" y="4876412"/>
            <a:ext cx="1914832" cy="4599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A4F0C61-B3D4-4AA2-B232-E3A9020D9E81}"/>
              </a:ext>
            </a:extLst>
          </p:cNvPr>
          <p:cNvSpPr txBox="1"/>
          <p:nvPr/>
        </p:nvSpPr>
        <p:spPr>
          <a:xfrm>
            <a:off x="7576009" y="4822025"/>
            <a:ext cx="11430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stable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2D2CBC8-368F-460B-BE5B-8F3D88CD1B98}"/>
              </a:ext>
            </a:extLst>
          </p:cNvPr>
          <p:cNvCxnSpPr>
            <a:cxnSpLocks/>
          </p:cNvCxnSpPr>
          <p:nvPr/>
        </p:nvCxnSpPr>
        <p:spPr>
          <a:xfrm>
            <a:off x="6256449" y="3855194"/>
            <a:ext cx="0" cy="381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5AA72C7-F67D-40AC-A796-0113F7F8FD3B}"/>
              </a:ext>
            </a:extLst>
          </p:cNvPr>
          <p:cNvCxnSpPr/>
          <p:nvPr/>
        </p:nvCxnSpPr>
        <p:spPr>
          <a:xfrm>
            <a:off x="6262246" y="2759358"/>
            <a:ext cx="0" cy="3778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01F4B05-6ED9-4B58-8BAB-2C647D5EAC74}"/>
              </a:ext>
            </a:extLst>
          </p:cNvPr>
          <p:cNvCxnSpPr/>
          <p:nvPr/>
        </p:nvCxnSpPr>
        <p:spPr>
          <a:xfrm>
            <a:off x="6273679" y="1678742"/>
            <a:ext cx="0" cy="4542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Flowchart: Alternate Process 31">
            <a:extLst>
              <a:ext uri="{FF2B5EF4-FFF2-40B4-BE49-F238E27FC236}">
                <a16:creationId xmlns:a16="http://schemas.microsoft.com/office/drawing/2014/main" id="{8C57B97C-570E-4410-8D3B-37E380C0609C}"/>
              </a:ext>
            </a:extLst>
          </p:cNvPr>
          <p:cNvSpPr/>
          <p:nvPr/>
        </p:nvSpPr>
        <p:spPr>
          <a:xfrm>
            <a:off x="9477305" y="3496205"/>
            <a:ext cx="2199322" cy="626361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Feedback of consulted doctor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A582533-B28E-425F-9EFD-8ADF8C6CC7D7}"/>
              </a:ext>
            </a:extLst>
          </p:cNvPr>
          <p:cNvCxnSpPr/>
          <p:nvPr/>
        </p:nvCxnSpPr>
        <p:spPr>
          <a:xfrm flipV="1">
            <a:off x="9588145" y="4245292"/>
            <a:ext cx="941313" cy="8610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F89AF2BB-4E39-4DD0-9FCF-0D491734676B}"/>
              </a:ext>
            </a:extLst>
          </p:cNvPr>
          <p:cNvSpPr/>
          <p:nvPr/>
        </p:nvSpPr>
        <p:spPr>
          <a:xfrm>
            <a:off x="2951018" y="83127"/>
            <a:ext cx="6373092" cy="717978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FLOW CHART</a:t>
            </a:r>
          </a:p>
        </p:txBody>
      </p:sp>
    </p:spTree>
    <p:extLst>
      <p:ext uri="{BB962C8B-B14F-4D97-AF65-F5344CB8AC3E}">
        <p14:creationId xmlns:p14="http://schemas.microsoft.com/office/powerpoint/2010/main" val="2597106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4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/>
      <p:bldP spid="13" grpId="0"/>
      <p:bldP spid="32" grpId="0" animBg="1"/>
      <p:bldP spid="3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413CE55-300C-42BD-976D-1AE555813C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3705521"/>
              </p:ext>
            </p:extLst>
          </p:nvPr>
        </p:nvGraphicFramePr>
        <p:xfrm>
          <a:off x="0" y="1122362"/>
          <a:ext cx="12261269" cy="5735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67B4BDA8-2D4E-4645-AB80-A9B9747154C6}"/>
              </a:ext>
            </a:extLst>
          </p:cNvPr>
          <p:cNvSpPr/>
          <p:nvPr/>
        </p:nvSpPr>
        <p:spPr>
          <a:xfrm>
            <a:off x="2951018" y="83127"/>
            <a:ext cx="6373092" cy="717978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CASE STUDIES</a:t>
            </a:r>
          </a:p>
        </p:txBody>
      </p:sp>
    </p:spTree>
    <p:extLst>
      <p:ext uri="{BB962C8B-B14F-4D97-AF65-F5344CB8AC3E}">
        <p14:creationId xmlns:p14="http://schemas.microsoft.com/office/powerpoint/2010/main" val="26287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38AFD9D-42F1-4409-AFC6-A1960586A1C7}"/>
              </a:ext>
            </a:extLst>
          </p:cNvPr>
          <p:cNvSpPr/>
          <p:nvPr/>
        </p:nvSpPr>
        <p:spPr>
          <a:xfrm>
            <a:off x="2951018" y="83127"/>
            <a:ext cx="6373092" cy="717978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FUTURE DEVELOPMENTS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CAF4DBC-EBD6-447B-AF9C-D40B23B03E59}"/>
              </a:ext>
            </a:extLst>
          </p:cNvPr>
          <p:cNvSpPr/>
          <p:nvPr/>
        </p:nvSpPr>
        <p:spPr>
          <a:xfrm>
            <a:off x="54395" y="2493897"/>
            <a:ext cx="2809966" cy="1936066"/>
          </a:xfrm>
          <a:prstGeom prst="roundRect">
            <a:avLst/>
          </a:prstGeom>
          <a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9000" r="-19000"/>
            </a:stretch>
          </a:blip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885DE1E-B355-4EFF-932A-5DFFFEFAB117}"/>
              </a:ext>
            </a:extLst>
          </p:cNvPr>
          <p:cNvGrpSpPr/>
          <p:nvPr/>
        </p:nvGrpSpPr>
        <p:grpSpPr>
          <a:xfrm>
            <a:off x="54395" y="4429964"/>
            <a:ext cx="2809966" cy="1042497"/>
            <a:chOff x="5904" y="3266184"/>
            <a:chExt cx="2809966" cy="1042497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811E914-346E-41DC-A472-24D9D4E314CE}"/>
                </a:ext>
              </a:extLst>
            </p:cNvPr>
            <p:cNvSpPr/>
            <p:nvPr/>
          </p:nvSpPr>
          <p:spPr>
            <a:xfrm>
              <a:off x="5904" y="3266184"/>
              <a:ext cx="2809966" cy="104249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E036B26-A04E-4CF5-919B-F17EFBC6993C}"/>
                </a:ext>
              </a:extLst>
            </p:cNvPr>
            <p:cNvSpPr txBox="1"/>
            <p:nvPr/>
          </p:nvSpPr>
          <p:spPr>
            <a:xfrm>
              <a:off x="5904" y="3266184"/>
              <a:ext cx="2809966" cy="10424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9352" tIns="149352" rIns="149352" bIns="0" numCol="1" spcCol="1270" anchor="t" anchorCtr="0">
              <a:noAutofit/>
            </a:bodyPr>
            <a:lstStyle/>
            <a:p>
              <a:pPr marL="0" lvl="0" indent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100" b="1" u="none" strike="noStrike" kern="1200">
                  <a:effectLst/>
                  <a:ea typeface="Roboto" panose="02000000000000000000" pitchFamily="2" charset="0"/>
                </a:rPr>
                <a:t>Advanced AI and Diagnostics</a:t>
              </a:r>
              <a:endParaRPr lang="en-US" sz="2100" kern="1200" dirty="0"/>
            </a:p>
          </p:txBody>
        </p:sp>
      </p:grp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2A8EFEF-4C9C-4B11-A8CC-0037CB3319BE}"/>
              </a:ext>
            </a:extLst>
          </p:cNvPr>
          <p:cNvSpPr/>
          <p:nvPr/>
        </p:nvSpPr>
        <p:spPr>
          <a:xfrm>
            <a:off x="3145476" y="2493897"/>
            <a:ext cx="2809966" cy="1936066"/>
          </a:xfrm>
          <a:prstGeom prst="roundRect">
            <a:avLst/>
          </a:prstGeom>
          <a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000" r="-18000"/>
            </a:stretch>
          </a:blip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2CF990B-C7BC-4EA5-B166-BB9E81A42869}"/>
              </a:ext>
            </a:extLst>
          </p:cNvPr>
          <p:cNvGrpSpPr/>
          <p:nvPr/>
        </p:nvGrpSpPr>
        <p:grpSpPr>
          <a:xfrm>
            <a:off x="2858393" y="4429964"/>
            <a:ext cx="3372282" cy="1042497"/>
            <a:chOff x="2809902" y="3266184"/>
            <a:chExt cx="3372282" cy="1042497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BE1A7B5-D2FB-42EE-9353-137E60D85713}"/>
                </a:ext>
              </a:extLst>
            </p:cNvPr>
            <p:cNvSpPr/>
            <p:nvPr/>
          </p:nvSpPr>
          <p:spPr>
            <a:xfrm>
              <a:off x="3096985" y="3266184"/>
              <a:ext cx="2809966" cy="104249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DCB8A92-0754-4580-84D7-E02728116329}"/>
                </a:ext>
              </a:extLst>
            </p:cNvPr>
            <p:cNvSpPr txBox="1"/>
            <p:nvPr/>
          </p:nvSpPr>
          <p:spPr>
            <a:xfrm>
              <a:off x="2809902" y="3266184"/>
              <a:ext cx="3372282" cy="10424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9352" tIns="149352" rIns="149352" bIns="0" numCol="1" spcCol="1270" anchor="t" anchorCtr="0">
              <a:noAutofit/>
            </a:bodyPr>
            <a:lstStyle/>
            <a:p>
              <a:pPr marL="0" lvl="0" indent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100" b="1" u="none" strike="noStrike" kern="1200" dirty="0">
                  <a:effectLst/>
                  <a:ea typeface="Roboto" panose="02000000000000000000" pitchFamily="2" charset="0"/>
                </a:rPr>
                <a:t>Virtual Reality (VR) for Training and Rehabilitation</a:t>
              </a:r>
              <a:endParaRPr lang="en-US" sz="2100" kern="1200" dirty="0"/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D81C661-D41C-4046-B74A-DB73110133DC}"/>
              </a:ext>
            </a:extLst>
          </p:cNvPr>
          <p:cNvSpPr/>
          <p:nvPr/>
        </p:nvSpPr>
        <p:spPr>
          <a:xfrm>
            <a:off x="6236557" y="2493897"/>
            <a:ext cx="2809966" cy="1936066"/>
          </a:xfrm>
          <a:prstGeom prst="roundRect">
            <a:avLst/>
          </a:prstGeom>
          <a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4D5E957-105A-4373-B50B-D97D83398777}"/>
              </a:ext>
            </a:extLst>
          </p:cNvPr>
          <p:cNvGrpSpPr/>
          <p:nvPr/>
        </p:nvGrpSpPr>
        <p:grpSpPr>
          <a:xfrm>
            <a:off x="6236557" y="4429964"/>
            <a:ext cx="2809966" cy="1042497"/>
            <a:chOff x="6188066" y="3266184"/>
            <a:chExt cx="2809966" cy="1042497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E98DC33-EA62-4485-AF58-32B7C5A79BE3}"/>
                </a:ext>
              </a:extLst>
            </p:cNvPr>
            <p:cNvSpPr/>
            <p:nvPr/>
          </p:nvSpPr>
          <p:spPr>
            <a:xfrm>
              <a:off x="6188066" y="3266184"/>
              <a:ext cx="2809966" cy="104249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B2F6451-B241-432D-9D9A-4D6E6B33B3EE}"/>
                </a:ext>
              </a:extLst>
            </p:cNvPr>
            <p:cNvSpPr txBox="1"/>
            <p:nvPr/>
          </p:nvSpPr>
          <p:spPr>
            <a:xfrm>
              <a:off x="6188066" y="3266184"/>
              <a:ext cx="2809966" cy="10424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9352" tIns="149352" rIns="149352" bIns="0" numCol="1" spcCol="1270" anchor="t" anchorCtr="0">
              <a:noAutofit/>
            </a:bodyPr>
            <a:lstStyle/>
            <a:p>
              <a:pPr marL="0" lvl="0" indent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100" b="1" u="none" strike="noStrike" kern="1200">
                  <a:effectLst/>
                  <a:ea typeface="Roboto" panose="02000000000000000000" pitchFamily="2" charset="0"/>
                </a:rPr>
                <a:t>IoT and Remote Patient Monitoring</a:t>
              </a:r>
              <a:endParaRPr lang="en-US" sz="2100" kern="1200" dirty="0"/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2FCC061-46DB-463A-BEDD-5F2BA94EE8E4}"/>
              </a:ext>
            </a:extLst>
          </p:cNvPr>
          <p:cNvSpPr/>
          <p:nvPr/>
        </p:nvSpPr>
        <p:spPr>
          <a:xfrm>
            <a:off x="9327638" y="2493897"/>
            <a:ext cx="2809966" cy="1936066"/>
          </a:xfrm>
          <a:prstGeom prst="round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05F6728-A1E4-422D-ABA7-00E38E20F954}"/>
              </a:ext>
            </a:extLst>
          </p:cNvPr>
          <p:cNvGrpSpPr/>
          <p:nvPr/>
        </p:nvGrpSpPr>
        <p:grpSpPr>
          <a:xfrm>
            <a:off x="9327638" y="4429964"/>
            <a:ext cx="2809966" cy="1042497"/>
            <a:chOff x="9279147" y="3266184"/>
            <a:chExt cx="2809966" cy="1042497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2C128D3-A64A-4B7D-BF05-1725D09E9708}"/>
                </a:ext>
              </a:extLst>
            </p:cNvPr>
            <p:cNvSpPr/>
            <p:nvPr/>
          </p:nvSpPr>
          <p:spPr>
            <a:xfrm>
              <a:off x="9279147" y="3266184"/>
              <a:ext cx="2809966" cy="104249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DAF74FA-8971-4AF7-82E9-BC46D2F45E40}"/>
                </a:ext>
              </a:extLst>
            </p:cNvPr>
            <p:cNvSpPr txBox="1"/>
            <p:nvPr/>
          </p:nvSpPr>
          <p:spPr>
            <a:xfrm>
              <a:off x="9279147" y="3266184"/>
              <a:ext cx="2809966" cy="10424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9352" tIns="149352" rIns="149352" bIns="0" numCol="1" spcCol="1270" anchor="t" anchorCtr="0">
              <a:noAutofit/>
            </a:bodyPr>
            <a:lstStyle/>
            <a:p>
              <a:pPr marL="0" lvl="0" indent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100" b="1" u="none" strike="noStrike" kern="1200" dirty="0">
                  <a:effectLst/>
                  <a:ea typeface="Roboto" panose="02000000000000000000" pitchFamily="2" charset="0"/>
                </a:rPr>
                <a:t>Tele-Surgery Collaboration</a:t>
              </a:r>
              <a:endParaRPr lang="en-US" sz="21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867455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9B92F-F5FA-46FA-AAF5-C71D29AF32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8946C4-06C9-42C6-A2D9-3D38F168D0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The Future Is Now&quot; Images – Browse 220 Stock Photos, Vectors, and Video |  Adobe Stock">
            <a:extLst>
              <a:ext uri="{FF2B5EF4-FFF2-40B4-BE49-F238E27FC236}">
                <a16:creationId xmlns:a16="http://schemas.microsoft.com/office/drawing/2014/main" id="{FBA57CC5-F63B-43F2-859E-FF23C167A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971" y="-12731"/>
            <a:ext cx="12347485" cy="6897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The Future Is Now&quot; Images – Browse 220 Stock Photos, Vectors, and Video |  Adobe Stock">
            <a:extLst>
              <a:ext uri="{FF2B5EF4-FFF2-40B4-BE49-F238E27FC236}">
                <a16:creationId xmlns:a16="http://schemas.microsoft.com/office/drawing/2014/main" id="{D255B6A1-D967-4AC6-B76D-29DD84A10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21" y="-12731"/>
            <a:ext cx="10571018" cy="674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037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D27787E-7C8F-4694-885C-C4119C8E86F7}"/>
              </a:ext>
            </a:extLst>
          </p:cNvPr>
          <p:cNvSpPr/>
          <p:nvPr/>
        </p:nvSpPr>
        <p:spPr>
          <a:xfrm>
            <a:off x="2951018" y="83127"/>
            <a:ext cx="6373092" cy="717978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REFERENCES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11F881-B415-450D-B75A-021351ABB6CB}"/>
              </a:ext>
            </a:extLst>
          </p:cNvPr>
          <p:cNvSpPr/>
          <p:nvPr/>
        </p:nvSpPr>
        <p:spPr>
          <a:xfrm>
            <a:off x="274319" y="1162595"/>
            <a:ext cx="11573691" cy="5157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https://healthcare-digital.com/digital-healthcare/top-10-wearable-healthcare-devices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https://www.singlecare.com/blog/news/telehealth-statistics/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https://www.cdc.gov/nchs/products/databriefs/db445.htm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https://youtu.be/mbiAp7P8thI?si=4-xIjFRC5pbFzTN1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https://www.arabnews.pk/node/1826911/pakistan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https://www.ncbi.nlm.nih.gov/books/NBK45445/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914196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E590863-D13C-42E1-AB4D-6DABAC81E05E}"/>
              </a:ext>
            </a:extLst>
          </p:cNvPr>
          <p:cNvSpPr/>
          <p:nvPr/>
        </p:nvSpPr>
        <p:spPr>
          <a:xfrm>
            <a:off x="2951018" y="83127"/>
            <a:ext cx="6373092" cy="717978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REFERENCES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53D7DE-7580-DAC3-4EAE-CF0760793FDD}"/>
              </a:ext>
            </a:extLst>
          </p:cNvPr>
          <p:cNvSpPr txBox="1"/>
          <p:nvPr/>
        </p:nvSpPr>
        <p:spPr>
          <a:xfrm>
            <a:off x="305951" y="1246957"/>
            <a:ext cx="11951364" cy="4409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https://www.medscape.com/slideshow/2023-lifestyle-burnout-6016058#14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https://www.apollohospitals.com/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https://www.babylonhealth.com/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https://www.teladochealth.com/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https://sehatkahani.com/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https://www.ncbi.nlm.nih.gov/pmc/articles/PMC10332330/#REF2</a:t>
            </a:r>
          </a:p>
        </p:txBody>
      </p:sp>
    </p:spTree>
    <p:extLst>
      <p:ext uri="{BB962C8B-B14F-4D97-AF65-F5344CB8AC3E}">
        <p14:creationId xmlns:p14="http://schemas.microsoft.com/office/powerpoint/2010/main" val="13552136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2043</TotalTime>
  <Words>527</Words>
  <Application>Microsoft Office PowerPoint</Application>
  <PresentationFormat>Widescreen</PresentationFormat>
  <Paragraphs>110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Arial Narrow</vt:lpstr>
      <vt:lpstr>Calibri</vt:lpstr>
      <vt:lpstr>Calibri Light</vt:lpstr>
      <vt:lpstr>Cambria</vt:lpstr>
      <vt:lpstr>Lato</vt:lpstr>
      <vt:lpstr>Microsoft Tai Le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According to 2023 Medscape’ s survey 53% of physicians say they are burned out as compared to 42% in 2018</vt:lpstr>
      <vt:lpstr>According to 2023 Medscape’ s survey 65% of physicians say their family life has effected by Patient’s Overload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concept of "uberization" refers to the transformation of traditional industries through the adoption of on-demand services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kaleem baig</dc:creator>
  <cp:lastModifiedBy>kaleem baig</cp:lastModifiedBy>
  <cp:revision>106</cp:revision>
  <dcterms:created xsi:type="dcterms:W3CDTF">2023-08-31T14:38:52Z</dcterms:created>
  <dcterms:modified xsi:type="dcterms:W3CDTF">2024-10-20T14:55:23Z</dcterms:modified>
</cp:coreProperties>
</file>